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Lora Bold" charset="1" panose="00000800000000000000"/>
      <p:regular r:id="rId16"/>
    </p:embeddedFont>
    <p:embeddedFont>
      <p:font typeface="Lora" charset="1" panose="00000500000000000000"/>
      <p:regular r:id="rId17"/>
    </p:embeddedFont>
    <p:embeddedFont>
      <p:font typeface="League Spartan" charset="1" panose="00000800000000000000"/>
      <p:regular r:id="rId18"/>
    </p:embeddedFont>
    <p:embeddedFont>
      <p:font typeface="Bree Serif" charset="1" panose="02000503040000020004"/>
      <p:regular r:id="rId19"/>
    </p:embeddedFont>
    <p:embeddedFont>
      <p:font typeface="Perandory" charset="1" panose="00000000000000000000"/>
      <p:regular r:id="rId20"/>
    </p:embeddedFont>
    <p:embeddedFont>
      <p:font typeface="Burgues Script" charset="1" panose="020005070000000200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222" r="0" b="-16222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792274" y="9003030"/>
            <a:ext cx="0" cy="510540"/>
          </a:xfrm>
          <a:prstGeom prst="line">
            <a:avLst/>
          </a:prstGeom>
          <a:ln cap="flat" w="19050">
            <a:solidFill>
              <a:srgbClr val="FFFEF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7259300" y="617649"/>
            <a:ext cx="491474" cy="411051"/>
          </a:xfrm>
          <a:custGeom>
            <a:avLst/>
            <a:gdLst/>
            <a:ahLst/>
            <a:cxnLst/>
            <a:rect r="r" b="b" t="t" l="l"/>
            <a:pathLst>
              <a:path h="411051" w="491474">
                <a:moveTo>
                  <a:pt x="0" y="0"/>
                </a:moveTo>
                <a:lnTo>
                  <a:pt x="491474" y="0"/>
                </a:lnTo>
                <a:lnTo>
                  <a:pt x="491474" y="411051"/>
                </a:lnTo>
                <a:lnTo>
                  <a:pt x="0" y="4110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8329608"/>
            <a:ext cx="18743357" cy="3086100"/>
            <a:chOff x="0" y="0"/>
            <a:chExt cx="4936522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36522" cy="812800"/>
            </a:xfrm>
            <a:custGeom>
              <a:avLst/>
              <a:gdLst/>
              <a:ahLst/>
              <a:cxnLst/>
              <a:rect r="r" b="b" t="t" l="l"/>
              <a:pathLst>
                <a:path h="812800" w="4936522">
                  <a:moveTo>
                    <a:pt x="0" y="0"/>
                  </a:moveTo>
                  <a:lnTo>
                    <a:pt x="4936522" y="0"/>
                  </a:lnTo>
                  <a:lnTo>
                    <a:pt x="49365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9F5F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28575"/>
              <a:ext cx="4936522" cy="784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5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767527" y="693634"/>
            <a:ext cx="1124149" cy="287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5"/>
              </a:lnSpc>
              <a:spcBef>
                <a:spcPct val="0"/>
              </a:spcBef>
            </a:pPr>
            <a:r>
              <a:rPr lang="en-US" b="true" sz="2100">
                <a:solidFill>
                  <a:srgbClr val="E4E1C2"/>
                </a:solidFill>
                <a:latin typeface="Lora Bold"/>
                <a:ea typeface="Lora Bold"/>
                <a:cs typeface="Lora Bold"/>
                <a:sym typeface="Lora Bold"/>
              </a:rPr>
              <a:t>Home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865905" y="693634"/>
            <a:ext cx="1124149" cy="287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5"/>
              </a:lnSpc>
              <a:spcBef>
                <a:spcPct val="0"/>
              </a:spcBef>
            </a:pPr>
            <a:r>
              <a:rPr lang="en-US" sz="2100">
                <a:solidFill>
                  <a:srgbClr val="E4E1C2"/>
                </a:solidFill>
                <a:latin typeface="Lora"/>
                <a:ea typeface="Lora"/>
                <a:cs typeface="Lora"/>
                <a:sym typeface="Lora"/>
              </a:rPr>
              <a:t>About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961604" y="693634"/>
            <a:ext cx="1124149" cy="287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5"/>
              </a:lnSpc>
              <a:spcBef>
                <a:spcPct val="0"/>
              </a:spcBef>
            </a:pPr>
            <a:r>
              <a:rPr lang="en-US" sz="2100">
                <a:solidFill>
                  <a:srgbClr val="E4E1C2"/>
                </a:solidFill>
                <a:latin typeface="Lora"/>
                <a:ea typeface="Lora"/>
                <a:cs typeface="Lora"/>
                <a:sym typeface="Lora"/>
              </a:rPr>
              <a:t>Service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388763" y="8776652"/>
            <a:ext cx="8951011" cy="145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2A436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EN.CA.SA 2026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308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6616" y="1028700"/>
            <a:ext cx="11398387" cy="8438345"/>
            <a:chOff x="0" y="0"/>
            <a:chExt cx="1765908" cy="13073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5908" cy="1307320"/>
            </a:xfrm>
            <a:custGeom>
              <a:avLst/>
              <a:gdLst/>
              <a:ahLst/>
              <a:cxnLst/>
              <a:rect r="r" b="b" t="t" l="l"/>
              <a:pathLst>
                <a:path h="1307320" w="1765908">
                  <a:moveTo>
                    <a:pt x="19018" y="0"/>
                  </a:moveTo>
                  <a:lnTo>
                    <a:pt x="1746890" y="0"/>
                  </a:lnTo>
                  <a:cubicBezTo>
                    <a:pt x="1751934" y="0"/>
                    <a:pt x="1756771" y="2004"/>
                    <a:pt x="1760338" y="5570"/>
                  </a:cubicBezTo>
                  <a:cubicBezTo>
                    <a:pt x="1763905" y="9137"/>
                    <a:pt x="1765908" y="13974"/>
                    <a:pt x="1765908" y="19018"/>
                  </a:cubicBezTo>
                  <a:lnTo>
                    <a:pt x="1765908" y="1288303"/>
                  </a:lnTo>
                  <a:cubicBezTo>
                    <a:pt x="1765908" y="1293346"/>
                    <a:pt x="1763905" y="1298184"/>
                    <a:pt x="1760338" y="1301750"/>
                  </a:cubicBezTo>
                  <a:cubicBezTo>
                    <a:pt x="1756771" y="1305317"/>
                    <a:pt x="1751934" y="1307320"/>
                    <a:pt x="1746890" y="1307320"/>
                  </a:cubicBezTo>
                  <a:lnTo>
                    <a:pt x="19018" y="1307320"/>
                  </a:lnTo>
                  <a:cubicBezTo>
                    <a:pt x="13974" y="1307320"/>
                    <a:pt x="9137" y="1305317"/>
                    <a:pt x="5570" y="1301750"/>
                  </a:cubicBezTo>
                  <a:cubicBezTo>
                    <a:pt x="2004" y="1298184"/>
                    <a:pt x="0" y="1293346"/>
                    <a:pt x="0" y="1288303"/>
                  </a:cubicBezTo>
                  <a:lnTo>
                    <a:pt x="0" y="19018"/>
                  </a:lnTo>
                  <a:cubicBezTo>
                    <a:pt x="0" y="13974"/>
                    <a:pt x="2004" y="9137"/>
                    <a:pt x="5570" y="5570"/>
                  </a:cubicBezTo>
                  <a:cubicBezTo>
                    <a:pt x="9137" y="2004"/>
                    <a:pt x="13974" y="0"/>
                    <a:pt x="19018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470" r="0" b="-47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3488751" y="5143500"/>
            <a:ext cx="4219173" cy="4219173"/>
            <a:chOff x="0" y="0"/>
            <a:chExt cx="14840029" cy="1484002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33258" y="-75"/>
              <a:ext cx="14906544" cy="14840178"/>
            </a:xfrm>
            <a:custGeom>
              <a:avLst/>
              <a:gdLst/>
              <a:ahLst/>
              <a:cxnLst/>
              <a:rect r="r" b="b" t="t" l="l"/>
              <a:pathLst>
                <a:path h="14840178" w="14906544">
                  <a:moveTo>
                    <a:pt x="7453273" y="75"/>
                  </a:moveTo>
                  <a:cubicBezTo>
                    <a:pt x="4794451" y="-11816"/>
                    <a:pt x="2332496" y="1399825"/>
                    <a:pt x="999642" y="3700470"/>
                  </a:cubicBezTo>
                  <a:cubicBezTo>
                    <a:pt x="-333213" y="6001115"/>
                    <a:pt x="-333213" y="8839064"/>
                    <a:pt x="999642" y="11139709"/>
                  </a:cubicBezTo>
                  <a:cubicBezTo>
                    <a:pt x="2332496" y="13440354"/>
                    <a:pt x="4794451" y="14851995"/>
                    <a:pt x="7453273" y="14840104"/>
                  </a:cubicBezTo>
                  <a:cubicBezTo>
                    <a:pt x="10112093" y="14851995"/>
                    <a:pt x="12574049" y="13440354"/>
                    <a:pt x="13906904" y="11139709"/>
                  </a:cubicBezTo>
                  <a:cubicBezTo>
                    <a:pt x="15239758" y="8839064"/>
                    <a:pt x="15239758" y="6001115"/>
                    <a:pt x="13906904" y="3700470"/>
                  </a:cubicBezTo>
                  <a:cubicBezTo>
                    <a:pt x="12574049" y="1399825"/>
                    <a:pt x="10112093" y="-11816"/>
                    <a:pt x="7453273" y="75"/>
                  </a:cubicBezTo>
                  <a:close/>
                </a:path>
              </a:pathLst>
            </a:custGeom>
            <a:solidFill>
              <a:srgbClr val="94B143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68022" y="200309"/>
              <a:ext cx="14503985" cy="14439411"/>
            </a:xfrm>
            <a:custGeom>
              <a:avLst/>
              <a:gdLst/>
              <a:ahLst/>
              <a:cxnLst/>
              <a:rect r="r" b="b" t="t" l="l"/>
              <a:pathLst>
                <a:path h="14439411" w="14503985">
                  <a:moveTo>
                    <a:pt x="7251993" y="73"/>
                  </a:moveTo>
                  <a:cubicBezTo>
                    <a:pt x="4664974" y="-11497"/>
                    <a:pt x="2269506" y="1362022"/>
                    <a:pt x="972645" y="3600537"/>
                  </a:cubicBezTo>
                  <a:cubicBezTo>
                    <a:pt x="-324215" y="5839051"/>
                    <a:pt x="-324215" y="8600360"/>
                    <a:pt x="972645" y="10838875"/>
                  </a:cubicBezTo>
                  <a:cubicBezTo>
                    <a:pt x="2269506" y="13077389"/>
                    <a:pt x="4664974" y="14450908"/>
                    <a:pt x="7251993" y="14439338"/>
                  </a:cubicBezTo>
                  <a:cubicBezTo>
                    <a:pt x="9839011" y="14450908"/>
                    <a:pt x="12234479" y="13077389"/>
                    <a:pt x="13531340" y="10838875"/>
                  </a:cubicBezTo>
                  <a:cubicBezTo>
                    <a:pt x="14828201" y="8600360"/>
                    <a:pt x="14828201" y="5839051"/>
                    <a:pt x="13531340" y="3600537"/>
                  </a:cubicBezTo>
                  <a:cubicBezTo>
                    <a:pt x="12234479" y="1362022"/>
                    <a:pt x="9839011" y="-11497"/>
                    <a:pt x="7251993" y="7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31276" y="561946"/>
              <a:ext cx="13777477" cy="13716137"/>
            </a:xfrm>
            <a:custGeom>
              <a:avLst/>
              <a:gdLst/>
              <a:ahLst/>
              <a:cxnLst/>
              <a:rect r="r" b="b" t="t" l="l"/>
              <a:pathLst>
                <a:path h="13716137" w="13777477">
                  <a:moveTo>
                    <a:pt x="6888739" y="68"/>
                  </a:moveTo>
                  <a:cubicBezTo>
                    <a:pt x="4431305" y="-10922"/>
                    <a:pt x="2155826" y="1293797"/>
                    <a:pt x="923925" y="3420184"/>
                  </a:cubicBezTo>
                  <a:cubicBezTo>
                    <a:pt x="-307975" y="5546571"/>
                    <a:pt x="-307975" y="8169565"/>
                    <a:pt x="923925" y="10295952"/>
                  </a:cubicBezTo>
                  <a:cubicBezTo>
                    <a:pt x="2155826" y="12422339"/>
                    <a:pt x="4431305" y="13727058"/>
                    <a:pt x="6888739" y="13716068"/>
                  </a:cubicBezTo>
                  <a:cubicBezTo>
                    <a:pt x="9346172" y="13727058"/>
                    <a:pt x="11621651" y="12422339"/>
                    <a:pt x="12853552" y="10295952"/>
                  </a:cubicBezTo>
                  <a:cubicBezTo>
                    <a:pt x="14085452" y="8169565"/>
                    <a:pt x="14085452" y="5546571"/>
                    <a:pt x="12853552" y="3420184"/>
                  </a:cubicBezTo>
                  <a:cubicBezTo>
                    <a:pt x="11621651" y="1293797"/>
                    <a:pt x="9346172" y="-10922"/>
                    <a:pt x="6888739" y="68"/>
                  </a:cubicBezTo>
                  <a:close/>
                </a:path>
              </a:pathLst>
            </a:custGeom>
            <a:blipFill>
              <a:blip r:embed="rId3"/>
              <a:stretch>
                <a:fillRect l="223" t="-7280" r="223" b="-728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308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5380" y="555522"/>
            <a:ext cx="17397240" cy="166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spc="52">
                <a:solidFill>
                  <a:srgbClr val="F2EAE5"/>
                </a:solidFill>
                <a:latin typeface="Bree Serif"/>
                <a:ea typeface="Bree Serif"/>
                <a:cs typeface="Bree Serif"/>
                <a:sym typeface="Bree Serif"/>
              </a:rPr>
              <a:t>EL TEMA BÍBLICO DEL LLAMADO PERSONAL POR EL NOMBRE </a:t>
            </a:r>
          </a:p>
          <a:p>
            <a:pPr algn="ctr" marL="0" indent="0" lvl="0">
              <a:lnSpc>
                <a:spcPts val="6719"/>
              </a:lnSpc>
              <a:spcBef>
                <a:spcPct val="0"/>
              </a:spcBef>
            </a:pPr>
            <a:r>
              <a:rPr lang="en-US" sz="4800" spc="52">
                <a:solidFill>
                  <a:srgbClr val="F2EAE5"/>
                </a:solidFill>
                <a:latin typeface="Bree Serif"/>
                <a:ea typeface="Bree Serif"/>
                <a:cs typeface="Bree Serif"/>
                <a:sym typeface="Bree Serif"/>
              </a:rPr>
              <a:t>ES MUY FUERTE Y ATRAVIESA TODA LA ESCRITURA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445380" y="3199400"/>
            <a:ext cx="7464227" cy="6058900"/>
            <a:chOff x="0" y="0"/>
            <a:chExt cx="1156404" cy="93868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6404" cy="938682"/>
            </a:xfrm>
            <a:custGeom>
              <a:avLst/>
              <a:gdLst/>
              <a:ahLst/>
              <a:cxnLst/>
              <a:rect r="r" b="b" t="t" l="l"/>
              <a:pathLst>
                <a:path h="938682" w="1156404">
                  <a:moveTo>
                    <a:pt x="29042" y="0"/>
                  </a:moveTo>
                  <a:lnTo>
                    <a:pt x="1127362" y="0"/>
                  </a:lnTo>
                  <a:cubicBezTo>
                    <a:pt x="1135065" y="0"/>
                    <a:pt x="1142452" y="3060"/>
                    <a:pt x="1147898" y="8506"/>
                  </a:cubicBezTo>
                  <a:cubicBezTo>
                    <a:pt x="1153344" y="13952"/>
                    <a:pt x="1156404" y="21339"/>
                    <a:pt x="1156404" y="29042"/>
                  </a:cubicBezTo>
                  <a:lnTo>
                    <a:pt x="1156404" y="909640"/>
                  </a:lnTo>
                  <a:cubicBezTo>
                    <a:pt x="1156404" y="917343"/>
                    <a:pt x="1153344" y="924730"/>
                    <a:pt x="1147898" y="930176"/>
                  </a:cubicBezTo>
                  <a:cubicBezTo>
                    <a:pt x="1142452" y="935622"/>
                    <a:pt x="1135065" y="938682"/>
                    <a:pt x="1127362" y="938682"/>
                  </a:cubicBezTo>
                  <a:lnTo>
                    <a:pt x="29042" y="938682"/>
                  </a:lnTo>
                  <a:cubicBezTo>
                    <a:pt x="21339" y="938682"/>
                    <a:pt x="13952" y="935622"/>
                    <a:pt x="8506" y="930176"/>
                  </a:cubicBezTo>
                  <a:cubicBezTo>
                    <a:pt x="3060" y="924730"/>
                    <a:pt x="0" y="917343"/>
                    <a:pt x="0" y="909640"/>
                  </a:cubicBezTo>
                  <a:lnTo>
                    <a:pt x="0" y="29042"/>
                  </a:lnTo>
                  <a:cubicBezTo>
                    <a:pt x="0" y="21339"/>
                    <a:pt x="3060" y="13952"/>
                    <a:pt x="8506" y="8506"/>
                  </a:cubicBezTo>
                  <a:cubicBezTo>
                    <a:pt x="13952" y="3060"/>
                    <a:pt x="21339" y="0"/>
                    <a:pt x="29042" y="0"/>
                  </a:cubicBezTo>
                  <a:close/>
                </a:path>
              </a:pathLst>
            </a:custGeom>
            <a:blipFill>
              <a:blip r:embed="rId2"/>
              <a:stretch>
                <a:fillRect l="-10990" t="0" r="-10990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7340252" y="4057150"/>
            <a:ext cx="10502368" cy="422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2EAE5"/>
                </a:solidFill>
                <a:latin typeface="Lora"/>
                <a:ea typeface="Lora"/>
                <a:cs typeface="Lora"/>
                <a:sym typeface="Lora"/>
              </a:rPr>
              <a:t>“No temas, porque yo te redimí, te llamé por tu nombre, tú eres mío.” </a:t>
            </a:r>
          </a:p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2EAE5"/>
                </a:solidFill>
                <a:latin typeface="Lora"/>
                <a:ea typeface="Lora"/>
                <a:cs typeface="Lora"/>
                <a:sym typeface="Lora"/>
              </a:rPr>
              <a:t>Libro de Isaías 43,1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308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926943" y="7100423"/>
            <a:ext cx="11068788" cy="2427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520"/>
              </a:lnSpc>
              <a:spcBef>
                <a:spcPct val="0"/>
              </a:spcBef>
            </a:pPr>
            <a:r>
              <a:rPr lang="en-US" sz="6800">
                <a:solidFill>
                  <a:srgbClr val="F2EAE5"/>
                </a:solidFill>
                <a:latin typeface="Perandory"/>
                <a:ea typeface="Perandory"/>
                <a:cs typeface="Perandory"/>
                <a:sym typeface="Perandory"/>
              </a:rPr>
              <a:t>DIOS CONOCE Y LLAMA PERSONALMENTE: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650370" y="6831691"/>
            <a:ext cx="7608930" cy="2696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34"/>
              </a:lnSpc>
            </a:pPr>
            <a:r>
              <a:rPr lang="en-US" sz="42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“El Señor me llamó desde el seno materno, pronunció mi nombre desde las entrañas de mi madre.” Libro de Isaías 49,1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154858" y="405291"/>
            <a:ext cx="10595917" cy="6187452"/>
            <a:chOff x="0" y="0"/>
            <a:chExt cx="2077817" cy="121333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77817" cy="1213335"/>
            </a:xfrm>
            <a:custGeom>
              <a:avLst/>
              <a:gdLst/>
              <a:ahLst/>
              <a:cxnLst/>
              <a:rect r="r" b="b" t="t" l="l"/>
              <a:pathLst>
                <a:path h="1213335" w="2077817">
                  <a:moveTo>
                    <a:pt x="20458" y="0"/>
                  </a:moveTo>
                  <a:lnTo>
                    <a:pt x="2057358" y="0"/>
                  </a:lnTo>
                  <a:cubicBezTo>
                    <a:pt x="2068657" y="0"/>
                    <a:pt x="2077817" y="9159"/>
                    <a:pt x="2077817" y="20458"/>
                  </a:cubicBezTo>
                  <a:lnTo>
                    <a:pt x="2077817" y="1192876"/>
                  </a:lnTo>
                  <a:cubicBezTo>
                    <a:pt x="2077817" y="1204175"/>
                    <a:pt x="2068657" y="1213335"/>
                    <a:pt x="2057358" y="1213335"/>
                  </a:cubicBezTo>
                  <a:lnTo>
                    <a:pt x="20458" y="1213335"/>
                  </a:lnTo>
                  <a:cubicBezTo>
                    <a:pt x="9159" y="1213335"/>
                    <a:pt x="0" y="1204175"/>
                    <a:pt x="0" y="1192876"/>
                  </a:cubicBezTo>
                  <a:lnTo>
                    <a:pt x="0" y="20458"/>
                  </a:lnTo>
                  <a:cubicBezTo>
                    <a:pt x="0" y="9159"/>
                    <a:pt x="9159" y="0"/>
                    <a:pt x="20458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49130" r="0" b="-4913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505004" y="1669329"/>
            <a:ext cx="7608930" cy="3158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42"/>
              </a:lnSpc>
            </a:pPr>
            <a:r>
              <a:rPr lang="en-US" sz="42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“Yo te llamé por tu </a:t>
            </a:r>
          </a:p>
          <a:p>
            <a:pPr algn="just">
              <a:lnSpc>
                <a:spcPts val="6342"/>
              </a:lnSpc>
            </a:pPr>
            <a:r>
              <a:rPr lang="en-US" sz="42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nombre… aunque </a:t>
            </a:r>
          </a:p>
          <a:p>
            <a:pPr algn="just">
              <a:lnSpc>
                <a:spcPts val="6342"/>
              </a:lnSpc>
            </a:pPr>
            <a:r>
              <a:rPr lang="en-US" sz="42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no me conocías.”</a:t>
            </a:r>
          </a:p>
          <a:p>
            <a:pPr algn="just">
              <a:lnSpc>
                <a:spcPts val="6342"/>
              </a:lnSpc>
            </a:pPr>
            <a:r>
              <a:rPr lang="en-US" sz="42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Libro de Isaías 45,3–4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308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952" y="847725"/>
            <a:ext cx="7968416" cy="2214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>
                <a:solidFill>
                  <a:srgbClr val="F2EAE5"/>
                </a:solidFill>
                <a:latin typeface="Perandory"/>
                <a:ea typeface="Perandory"/>
                <a:cs typeface="Perandory"/>
                <a:sym typeface="Perandory"/>
              </a:rPr>
              <a:t>DIOS LLAMA CON </a:t>
            </a:r>
          </a:p>
          <a:p>
            <a:pPr algn="ctr" marL="0" indent="0" lvl="0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F2EAE5"/>
                </a:solidFill>
                <a:latin typeface="Perandory"/>
                <a:ea typeface="Perandory"/>
                <a:cs typeface="Perandory"/>
                <a:sym typeface="Perandory"/>
              </a:rPr>
              <a:t>AMOR DE PASTOR: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91532" y="3905704"/>
            <a:ext cx="7968416" cy="3952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73"/>
              </a:lnSpc>
            </a:pPr>
            <a:r>
              <a:rPr lang="en-US" sz="51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Catequistas: </a:t>
            </a:r>
          </a:p>
          <a:p>
            <a:pPr algn="ctr">
              <a:lnSpc>
                <a:spcPts val="6273"/>
              </a:lnSpc>
            </a:pPr>
            <a:r>
              <a:rPr lang="en-US" sz="51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Jesús no llama en masa… </a:t>
            </a:r>
            <a:r>
              <a:rPr lang="en-US" sz="5100" b="true">
                <a:solidFill>
                  <a:srgbClr val="FFFEF7"/>
                </a:solidFill>
                <a:latin typeface="Lora Bold"/>
                <a:ea typeface="Lora Bold"/>
                <a:cs typeface="Lora Bold"/>
                <a:sym typeface="Lora Bold"/>
              </a:rPr>
              <a:t>llama personalmente.</a:t>
            </a:r>
          </a:p>
          <a:p>
            <a:pPr algn="ctr">
              <a:lnSpc>
                <a:spcPts val="6273"/>
              </a:lnSpc>
            </a:pPr>
            <a:r>
              <a:rPr lang="en-US" sz="51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Dios nos conoce profundamente.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144000" y="1028700"/>
            <a:ext cx="8606774" cy="7466346"/>
            <a:chOff x="0" y="0"/>
            <a:chExt cx="1333415" cy="11567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33415" cy="1156732"/>
            </a:xfrm>
            <a:custGeom>
              <a:avLst/>
              <a:gdLst/>
              <a:ahLst/>
              <a:cxnLst/>
              <a:rect r="r" b="b" t="t" l="l"/>
              <a:pathLst>
                <a:path h="1156732" w="1333415">
                  <a:moveTo>
                    <a:pt x="25186" y="0"/>
                  </a:moveTo>
                  <a:lnTo>
                    <a:pt x="1308228" y="0"/>
                  </a:lnTo>
                  <a:cubicBezTo>
                    <a:pt x="1322138" y="0"/>
                    <a:pt x="1333415" y="11276"/>
                    <a:pt x="1333415" y="25186"/>
                  </a:cubicBezTo>
                  <a:lnTo>
                    <a:pt x="1333415" y="1131546"/>
                  </a:lnTo>
                  <a:cubicBezTo>
                    <a:pt x="1333415" y="1138226"/>
                    <a:pt x="1330761" y="1144632"/>
                    <a:pt x="1326038" y="1149355"/>
                  </a:cubicBezTo>
                  <a:cubicBezTo>
                    <a:pt x="1321314" y="1154079"/>
                    <a:pt x="1314908" y="1156732"/>
                    <a:pt x="1308228" y="1156732"/>
                  </a:cubicBezTo>
                  <a:lnTo>
                    <a:pt x="25186" y="1156732"/>
                  </a:lnTo>
                  <a:cubicBezTo>
                    <a:pt x="18507" y="1156732"/>
                    <a:pt x="12100" y="1154079"/>
                    <a:pt x="7377" y="1149355"/>
                  </a:cubicBezTo>
                  <a:cubicBezTo>
                    <a:pt x="2654" y="1144632"/>
                    <a:pt x="0" y="1138226"/>
                    <a:pt x="0" y="1131546"/>
                  </a:cubicBezTo>
                  <a:lnTo>
                    <a:pt x="0" y="25186"/>
                  </a:lnTo>
                  <a:cubicBezTo>
                    <a:pt x="0" y="18507"/>
                    <a:pt x="2654" y="12100"/>
                    <a:pt x="7377" y="7377"/>
                  </a:cubicBezTo>
                  <a:cubicBezTo>
                    <a:pt x="12100" y="2654"/>
                    <a:pt x="18507" y="0"/>
                    <a:pt x="25186" y="0"/>
                  </a:cubicBezTo>
                  <a:close/>
                </a:path>
              </a:pathLst>
            </a:custGeom>
            <a:blipFill>
              <a:blip r:embed="rId2"/>
              <a:stretch>
                <a:fillRect l="-23131" t="0" r="-23131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149251" y="7798190"/>
            <a:ext cx="6596273" cy="1923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68"/>
              </a:lnSpc>
            </a:pPr>
            <a:r>
              <a:rPr lang="en-US" sz="38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“El pastor llama a sus ovejas por su nombre…</a:t>
            </a:r>
          </a:p>
          <a:p>
            <a:pPr algn="ctr">
              <a:lnSpc>
                <a:spcPts val="5168"/>
              </a:lnSpc>
            </a:pPr>
            <a:r>
              <a:rPr lang="en-US" sz="38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San Juan 10,3”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308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00901" y="636068"/>
            <a:ext cx="9707138" cy="5607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7"/>
              </a:lnSpc>
            </a:pPr>
            <a:r>
              <a:rPr lang="en-US" sz="5300" spc="-238">
                <a:solidFill>
                  <a:srgbClr val="F2EAE5"/>
                </a:solidFill>
                <a:latin typeface="Bree Serif"/>
                <a:ea typeface="Bree Serif"/>
                <a:cs typeface="Bree Serif"/>
                <a:sym typeface="Bree Serif"/>
              </a:rPr>
              <a:t>DIOS LLAMA PERSONALMENTE, NECESITA UNA MEDIACIÓN (ELÍ) PARA RECONOCER LA VOZ</a:t>
            </a:r>
          </a:p>
          <a:p>
            <a:pPr algn="ctr">
              <a:lnSpc>
                <a:spcPts val="6307"/>
              </a:lnSpc>
            </a:pPr>
          </a:p>
          <a:p>
            <a:pPr algn="ctr">
              <a:lnSpc>
                <a:spcPts val="6307"/>
              </a:lnSpc>
            </a:pPr>
            <a:r>
              <a:rPr lang="en-US" sz="5300" spc="-238">
                <a:solidFill>
                  <a:srgbClr val="F2EAE5"/>
                </a:solidFill>
                <a:latin typeface="Bree Serif"/>
                <a:ea typeface="Bree Serif"/>
                <a:cs typeface="Bree Serif"/>
                <a:sym typeface="Bree Serif"/>
              </a:rPr>
              <a:t>LOS CATEQUISTAS PODEMOS </a:t>
            </a:r>
            <a:r>
              <a:rPr lang="en-US" sz="5300" spc="-238">
                <a:solidFill>
                  <a:srgbClr val="F2EAE5"/>
                </a:solidFill>
                <a:latin typeface="Bree Serif"/>
                <a:ea typeface="Bree Serif"/>
                <a:cs typeface="Bree Serif"/>
                <a:sym typeface="Bree Serif"/>
              </a:rPr>
              <a:t>ayudar a otros a reconocer</a:t>
            </a:r>
          </a:p>
          <a:p>
            <a:pPr algn="ctr" marL="0" indent="0" lvl="0">
              <a:lnSpc>
                <a:spcPts val="6307"/>
              </a:lnSpc>
            </a:pPr>
            <a:r>
              <a:rPr lang="en-US" sz="5300" spc="-238">
                <a:solidFill>
                  <a:srgbClr val="F2EAE5"/>
                </a:solidFill>
                <a:latin typeface="Bree Serif"/>
                <a:ea typeface="Bree Serif"/>
                <a:cs typeface="Bree Serif"/>
                <a:sym typeface="Bree Serif"/>
              </a:rPr>
              <a:t> la voz de Dios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500901" y="7008495"/>
            <a:ext cx="10501977" cy="2249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56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Dios llama repetidamente:</a:t>
            </a:r>
          </a:p>
          <a:p>
            <a:pPr algn="just">
              <a:lnSpc>
                <a:spcPts val="5880"/>
              </a:lnSpc>
            </a:pPr>
            <a:r>
              <a:rPr lang="en-US" sz="56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“¡Samuel! ¡Samuel!”</a:t>
            </a:r>
          </a:p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56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Primer Libro de Samuel 3,4–10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92274" y="1791954"/>
            <a:ext cx="5862527" cy="7466346"/>
            <a:chOff x="0" y="0"/>
            <a:chExt cx="908259" cy="11567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08259" cy="1156732"/>
            </a:xfrm>
            <a:custGeom>
              <a:avLst/>
              <a:gdLst/>
              <a:ahLst/>
              <a:cxnLst/>
              <a:rect r="r" b="b" t="t" l="l"/>
              <a:pathLst>
                <a:path h="1156732" w="908259">
                  <a:moveTo>
                    <a:pt x="36976" y="0"/>
                  </a:moveTo>
                  <a:lnTo>
                    <a:pt x="871283" y="0"/>
                  </a:lnTo>
                  <a:cubicBezTo>
                    <a:pt x="881089" y="0"/>
                    <a:pt x="890494" y="3896"/>
                    <a:pt x="897429" y="10830"/>
                  </a:cubicBezTo>
                  <a:cubicBezTo>
                    <a:pt x="904363" y="17764"/>
                    <a:pt x="908259" y="27169"/>
                    <a:pt x="908259" y="36976"/>
                  </a:cubicBezTo>
                  <a:lnTo>
                    <a:pt x="908259" y="1119756"/>
                  </a:lnTo>
                  <a:cubicBezTo>
                    <a:pt x="908259" y="1129563"/>
                    <a:pt x="904363" y="1138968"/>
                    <a:pt x="897429" y="1145902"/>
                  </a:cubicBezTo>
                  <a:cubicBezTo>
                    <a:pt x="890494" y="1152837"/>
                    <a:pt x="881089" y="1156732"/>
                    <a:pt x="871283" y="1156732"/>
                  </a:cubicBezTo>
                  <a:lnTo>
                    <a:pt x="36976" y="1156732"/>
                  </a:lnTo>
                  <a:cubicBezTo>
                    <a:pt x="27169" y="1156732"/>
                    <a:pt x="17764" y="1152837"/>
                    <a:pt x="10830" y="1145902"/>
                  </a:cubicBezTo>
                  <a:cubicBezTo>
                    <a:pt x="3896" y="1138968"/>
                    <a:pt x="0" y="1129563"/>
                    <a:pt x="0" y="1119756"/>
                  </a:cubicBezTo>
                  <a:lnTo>
                    <a:pt x="0" y="36976"/>
                  </a:lnTo>
                  <a:cubicBezTo>
                    <a:pt x="0" y="27169"/>
                    <a:pt x="3896" y="17764"/>
                    <a:pt x="10830" y="10830"/>
                  </a:cubicBezTo>
                  <a:cubicBezTo>
                    <a:pt x="17764" y="3896"/>
                    <a:pt x="27169" y="0"/>
                    <a:pt x="36976" y="0"/>
                  </a:cubicBezTo>
                  <a:close/>
                </a:path>
              </a:pathLst>
            </a:custGeom>
            <a:blipFill>
              <a:blip r:embed="rId2"/>
              <a:stretch>
                <a:fillRect l="-45388" t="0" r="-45388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308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10799" y="904875"/>
            <a:ext cx="15466401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2EAE5"/>
                </a:solidFill>
                <a:latin typeface="Bree Serif"/>
                <a:ea typeface="Bree Serif"/>
                <a:cs typeface="Bree Serif"/>
                <a:sym typeface="Bree Serif"/>
              </a:rPr>
              <a:t>DIOS LLAMA EN SITUACIONES CRÍTICAS.</a:t>
            </a:r>
          </a:p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2EAE5"/>
                </a:solidFill>
                <a:latin typeface="Bree Serif"/>
                <a:ea typeface="Bree Serif"/>
                <a:cs typeface="Bree Serif"/>
                <a:sym typeface="Bree Serif"/>
              </a:rPr>
              <a:t> EL NOMBRE ES LLAMADO A LA CONFIANZA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-1959647" y="5092592"/>
            <a:ext cx="22207293" cy="1739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97"/>
              </a:lnSpc>
            </a:pPr>
            <a:r>
              <a:rPr lang="en-US" sz="4700">
                <a:solidFill>
                  <a:srgbClr val="FFFEF7"/>
                </a:solidFill>
                <a:latin typeface="Bree Serif"/>
                <a:ea typeface="Bree Serif"/>
                <a:cs typeface="Bree Serif"/>
                <a:sym typeface="Bree Serif"/>
              </a:rPr>
              <a:t>EN LA ZARZA ARDIENTE, EL LLAMADO  NACE EN UN ENCUENTRO.</a:t>
            </a:r>
          </a:p>
          <a:p>
            <a:pPr algn="ctr">
              <a:lnSpc>
                <a:spcPts val="7097"/>
              </a:lnSpc>
            </a:pPr>
            <a:r>
              <a:rPr lang="en-US" sz="4700">
                <a:solidFill>
                  <a:srgbClr val="FFFEF7"/>
                </a:solidFill>
                <a:latin typeface="Bree Serif"/>
                <a:ea typeface="Bree Serif"/>
                <a:cs typeface="Bree Serif"/>
                <a:sym typeface="Bree Serif"/>
              </a:rPr>
              <a:t>DIOS PRONUNCIA EL NOMBRE  ANTES DE ENVIAR.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28897" y="3476517"/>
            <a:ext cx="4829791" cy="121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2EAE5"/>
                </a:solidFill>
                <a:latin typeface="Lora"/>
                <a:ea typeface="Lora"/>
                <a:cs typeface="Lora"/>
                <a:sym typeface="Lora"/>
              </a:rPr>
              <a:t>Abraham, Abraham. Génesis 22,11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03854" y="7499119"/>
            <a:ext cx="16880292" cy="5575761"/>
            <a:chOff x="0" y="0"/>
            <a:chExt cx="2615199" cy="8638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15199" cy="863831"/>
            </a:xfrm>
            <a:custGeom>
              <a:avLst/>
              <a:gdLst/>
              <a:ahLst/>
              <a:cxnLst/>
              <a:rect r="r" b="b" t="t" l="l"/>
              <a:pathLst>
                <a:path h="863831" w="2615199">
                  <a:moveTo>
                    <a:pt x="12842" y="0"/>
                  </a:moveTo>
                  <a:lnTo>
                    <a:pt x="2602357" y="0"/>
                  </a:lnTo>
                  <a:cubicBezTo>
                    <a:pt x="2609450" y="0"/>
                    <a:pt x="2615199" y="5749"/>
                    <a:pt x="2615199" y="12842"/>
                  </a:cubicBezTo>
                  <a:lnTo>
                    <a:pt x="2615199" y="850989"/>
                  </a:lnTo>
                  <a:cubicBezTo>
                    <a:pt x="2615199" y="858082"/>
                    <a:pt x="2609450" y="863831"/>
                    <a:pt x="2602357" y="863831"/>
                  </a:cubicBezTo>
                  <a:lnTo>
                    <a:pt x="12842" y="863831"/>
                  </a:lnTo>
                  <a:cubicBezTo>
                    <a:pt x="9436" y="863831"/>
                    <a:pt x="6170" y="862478"/>
                    <a:pt x="3761" y="860070"/>
                  </a:cubicBezTo>
                  <a:cubicBezTo>
                    <a:pt x="1353" y="857662"/>
                    <a:pt x="0" y="854395"/>
                    <a:pt x="0" y="850989"/>
                  </a:cubicBezTo>
                  <a:lnTo>
                    <a:pt x="0" y="12842"/>
                  </a:lnTo>
                  <a:cubicBezTo>
                    <a:pt x="0" y="5749"/>
                    <a:pt x="5749" y="0"/>
                    <a:pt x="12842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7216" r="0" b="-3721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2138220" y="3476517"/>
            <a:ext cx="4738981" cy="121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2EAE5"/>
                </a:solidFill>
                <a:latin typeface="Lora"/>
                <a:ea typeface="Lora"/>
                <a:cs typeface="Lora"/>
                <a:sym typeface="Lora"/>
              </a:rPr>
              <a:t>Moisés, Moisés.</a:t>
            </a:r>
          </a:p>
          <a:p>
            <a:pPr algn="ctr" marL="0" indent="0" lvl="0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2EAE5"/>
                </a:solidFill>
                <a:latin typeface="Lora"/>
                <a:ea typeface="Lora"/>
                <a:cs typeface="Lora"/>
                <a:sym typeface="Lora"/>
              </a:rPr>
              <a:t>Éxodo 3,4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308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6401" y="665059"/>
            <a:ext cx="5704767" cy="3578506"/>
            <a:chOff x="0" y="0"/>
            <a:chExt cx="1502490" cy="9424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2490" cy="942487"/>
            </a:xfrm>
            <a:custGeom>
              <a:avLst/>
              <a:gdLst/>
              <a:ahLst/>
              <a:cxnLst/>
              <a:rect r="r" b="b" t="t" l="l"/>
              <a:pathLst>
                <a:path h="942487" w="1502490">
                  <a:moveTo>
                    <a:pt x="29856" y="0"/>
                  </a:moveTo>
                  <a:lnTo>
                    <a:pt x="1472634" y="0"/>
                  </a:lnTo>
                  <a:cubicBezTo>
                    <a:pt x="1480552" y="0"/>
                    <a:pt x="1488146" y="3146"/>
                    <a:pt x="1493746" y="8745"/>
                  </a:cubicBezTo>
                  <a:cubicBezTo>
                    <a:pt x="1499345" y="14344"/>
                    <a:pt x="1502490" y="21938"/>
                    <a:pt x="1502490" y="29856"/>
                  </a:cubicBezTo>
                  <a:lnTo>
                    <a:pt x="1502490" y="912631"/>
                  </a:lnTo>
                  <a:cubicBezTo>
                    <a:pt x="1502490" y="920549"/>
                    <a:pt x="1499345" y="928143"/>
                    <a:pt x="1493746" y="933743"/>
                  </a:cubicBezTo>
                  <a:cubicBezTo>
                    <a:pt x="1488146" y="939342"/>
                    <a:pt x="1480552" y="942487"/>
                    <a:pt x="1472634" y="942487"/>
                  </a:cubicBezTo>
                  <a:lnTo>
                    <a:pt x="29856" y="942487"/>
                  </a:lnTo>
                  <a:cubicBezTo>
                    <a:pt x="21938" y="942487"/>
                    <a:pt x="14344" y="939342"/>
                    <a:pt x="8745" y="933743"/>
                  </a:cubicBezTo>
                  <a:cubicBezTo>
                    <a:pt x="3146" y="928143"/>
                    <a:pt x="0" y="920549"/>
                    <a:pt x="0" y="912631"/>
                  </a:cubicBezTo>
                  <a:lnTo>
                    <a:pt x="0" y="29856"/>
                  </a:lnTo>
                  <a:cubicBezTo>
                    <a:pt x="0" y="21938"/>
                    <a:pt x="3146" y="14344"/>
                    <a:pt x="8745" y="8745"/>
                  </a:cubicBezTo>
                  <a:cubicBezTo>
                    <a:pt x="14344" y="3146"/>
                    <a:pt x="21938" y="0"/>
                    <a:pt x="29856" y="0"/>
                  </a:cubicBezTo>
                  <a:close/>
                </a:path>
              </a:pathLst>
            </a:custGeom>
            <a:ln w="9525" cap="rnd">
              <a:solidFill>
                <a:srgbClr val="E4E1C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502490" cy="9996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67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61107" y="7404670"/>
            <a:ext cx="6047161" cy="175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Y ella lo reconoce en el encuentro. Sucede cuando escucho mi nombre en labios de Jesús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492011" y="8058223"/>
            <a:ext cx="4297776" cy="882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Jesús llama en medio de la fragilidad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704980" y="2260955"/>
            <a:ext cx="7560854" cy="882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El llamado transforma la vida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 incluso al que estaba lejos.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85438" y="5821615"/>
            <a:ext cx="5198500" cy="1183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2EAE5"/>
                </a:solidFill>
                <a:latin typeface="Perandory"/>
                <a:ea typeface="Perandory"/>
                <a:cs typeface="Perandory"/>
                <a:sym typeface="Perandory"/>
              </a:rPr>
              <a:t>MARÍA MAGDALENA. “¡MARÍA!” </a:t>
            </a:r>
          </a:p>
          <a:p>
            <a:pPr algn="ctr" marL="0" indent="0" lvl="0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2EAE5"/>
                </a:solidFill>
                <a:latin typeface="Perandory"/>
                <a:ea typeface="Perandory"/>
                <a:cs typeface="Perandory"/>
                <a:sym typeface="Perandory"/>
              </a:rPr>
              <a:t>SAN JUAN 20,16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933302" y="6395158"/>
            <a:ext cx="3628435" cy="1183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2EAE5"/>
                </a:solidFill>
                <a:latin typeface="Perandory"/>
                <a:ea typeface="Perandory"/>
                <a:cs typeface="Perandory"/>
                <a:sym typeface="Perandory"/>
              </a:rPr>
              <a:t>SIMÓN, SIMÓN. </a:t>
            </a:r>
          </a:p>
          <a:p>
            <a:pPr algn="ctr" marL="0" indent="0" lvl="0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2EAE5"/>
                </a:solidFill>
                <a:latin typeface="Perandory"/>
                <a:ea typeface="Perandory"/>
                <a:cs typeface="Perandory"/>
                <a:sym typeface="Perandory"/>
              </a:rPr>
              <a:t>SAN LUCAS 22,31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252397" y="718399"/>
            <a:ext cx="6466020" cy="1183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2EAE5"/>
                </a:solidFill>
                <a:latin typeface="Perandory"/>
                <a:ea typeface="Perandory"/>
                <a:cs typeface="Perandory"/>
                <a:sym typeface="Perandory"/>
              </a:rPr>
              <a:t>SAULO, SAULO.  </a:t>
            </a:r>
          </a:p>
          <a:p>
            <a:pPr algn="ctr" marL="0" indent="0" lvl="0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2EAE5"/>
                </a:solidFill>
                <a:latin typeface="Perandory"/>
                <a:ea typeface="Perandory"/>
                <a:cs typeface="Perandory"/>
                <a:sym typeface="Perandory"/>
              </a:rPr>
              <a:t>HECHOS DE LOS APÓSTOLES 9,4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140613" y="5877780"/>
            <a:ext cx="5000572" cy="3817800"/>
            <a:chOff x="0" y="0"/>
            <a:chExt cx="1317023" cy="100551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17023" cy="1005511"/>
            </a:xfrm>
            <a:custGeom>
              <a:avLst/>
              <a:gdLst/>
              <a:ahLst/>
              <a:cxnLst/>
              <a:rect r="r" b="b" t="t" l="l"/>
              <a:pathLst>
                <a:path h="1005511" w="1317023">
                  <a:moveTo>
                    <a:pt x="34061" y="0"/>
                  </a:moveTo>
                  <a:lnTo>
                    <a:pt x="1282963" y="0"/>
                  </a:lnTo>
                  <a:cubicBezTo>
                    <a:pt x="1301774" y="0"/>
                    <a:pt x="1317023" y="15249"/>
                    <a:pt x="1317023" y="34061"/>
                  </a:cubicBezTo>
                  <a:lnTo>
                    <a:pt x="1317023" y="971451"/>
                  </a:lnTo>
                  <a:cubicBezTo>
                    <a:pt x="1317023" y="990262"/>
                    <a:pt x="1301774" y="1005511"/>
                    <a:pt x="1282963" y="1005511"/>
                  </a:cubicBezTo>
                  <a:lnTo>
                    <a:pt x="34061" y="1005511"/>
                  </a:lnTo>
                  <a:cubicBezTo>
                    <a:pt x="25027" y="1005511"/>
                    <a:pt x="16364" y="1001923"/>
                    <a:pt x="9976" y="995535"/>
                  </a:cubicBezTo>
                  <a:cubicBezTo>
                    <a:pt x="3589" y="989147"/>
                    <a:pt x="0" y="980484"/>
                    <a:pt x="0" y="971451"/>
                  </a:cubicBezTo>
                  <a:lnTo>
                    <a:pt x="0" y="34061"/>
                  </a:lnTo>
                  <a:cubicBezTo>
                    <a:pt x="0" y="15249"/>
                    <a:pt x="15249" y="0"/>
                    <a:pt x="34061" y="0"/>
                  </a:cubicBezTo>
                  <a:close/>
                </a:path>
              </a:pathLst>
            </a:custGeom>
            <a:ln w="9525" cap="rnd">
              <a:solidFill>
                <a:srgbClr val="E4E1C2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317023" cy="106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67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95569" y="5460746"/>
            <a:ext cx="6638521" cy="4234835"/>
            <a:chOff x="0" y="0"/>
            <a:chExt cx="1748417" cy="11153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48417" cy="1115347"/>
            </a:xfrm>
            <a:custGeom>
              <a:avLst/>
              <a:gdLst/>
              <a:ahLst/>
              <a:cxnLst/>
              <a:rect r="r" b="b" t="t" l="l"/>
              <a:pathLst>
                <a:path h="1115347" w="1748417">
                  <a:moveTo>
                    <a:pt x="25657" y="0"/>
                  </a:moveTo>
                  <a:lnTo>
                    <a:pt x="1722760" y="0"/>
                  </a:lnTo>
                  <a:cubicBezTo>
                    <a:pt x="1729565" y="0"/>
                    <a:pt x="1736091" y="2703"/>
                    <a:pt x="1740902" y="7515"/>
                  </a:cubicBezTo>
                  <a:cubicBezTo>
                    <a:pt x="1745714" y="12326"/>
                    <a:pt x="1748417" y="18852"/>
                    <a:pt x="1748417" y="25657"/>
                  </a:cubicBezTo>
                  <a:lnTo>
                    <a:pt x="1748417" y="1089691"/>
                  </a:lnTo>
                  <a:cubicBezTo>
                    <a:pt x="1748417" y="1096495"/>
                    <a:pt x="1745714" y="1103021"/>
                    <a:pt x="1740902" y="1107833"/>
                  </a:cubicBezTo>
                  <a:cubicBezTo>
                    <a:pt x="1736091" y="1112644"/>
                    <a:pt x="1729565" y="1115347"/>
                    <a:pt x="1722760" y="1115347"/>
                  </a:cubicBezTo>
                  <a:lnTo>
                    <a:pt x="25657" y="1115347"/>
                  </a:lnTo>
                  <a:cubicBezTo>
                    <a:pt x="18852" y="1115347"/>
                    <a:pt x="12326" y="1112644"/>
                    <a:pt x="7515" y="1107833"/>
                  </a:cubicBezTo>
                  <a:cubicBezTo>
                    <a:pt x="2703" y="1103021"/>
                    <a:pt x="0" y="1096495"/>
                    <a:pt x="0" y="1089691"/>
                  </a:cubicBezTo>
                  <a:lnTo>
                    <a:pt x="0" y="25657"/>
                  </a:lnTo>
                  <a:cubicBezTo>
                    <a:pt x="0" y="18852"/>
                    <a:pt x="2703" y="12326"/>
                    <a:pt x="7515" y="7515"/>
                  </a:cubicBezTo>
                  <a:cubicBezTo>
                    <a:pt x="12326" y="2703"/>
                    <a:pt x="18852" y="0"/>
                    <a:pt x="25657" y="0"/>
                  </a:cubicBezTo>
                  <a:close/>
                </a:path>
              </a:pathLst>
            </a:custGeom>
            <a:ln w="9525" cap="rnd">
              <a:solidFill>
                <a:srgbClr val="E4E1C2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748417" cy="11724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67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252397" y="665059"/>
            <a:ext cx="6554320" cy="3166568"/>
            <a:chOff x="0" y="0"/>
            <a:chExt cx="1726241" cy="83399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726241" cy="833993"/>
            </a:xfrm>
            <a:custGeom>
              <a:avLst/>
              <a:gdLst/>
              <a:ahLst/>
              <a:cxnLst/>
              <a:rect r="r" b="b" t="t" l="l"/>
              <a:pathLst>
                <a:path h="833993" w="1726241">
                  <a:moveTo>
                    <a:pt x="25986" y="0"/>
                  </a:moveTo>
                  <a:lnTo>
                    <a:pt x="1700254" y="0"/>
                  </a:lnTo>
                  <a:cubicBezTo>
                    <a:pt x="1707146" y="0"/>
                    <a:pt x="1713756" y="2738"/>
                    <a:pt x="1718629" y="7611"/>
                  </a:cubicBezTo>
                  <a:cubicBezTo>
                    <a:pt x="1723503" y="12485"/>
                    <a:pt x="1726241" y="19094"/>
                    <a:pt x="1726241" y="25986"/>
                  </a:cubicBezTo>
                  <a:lnTo>
                    <a:pt x="1726241" y="808007"/>
                  </a:lnTo>
                  <a:cubicBezTo>
                    <a:pt x="1726241" y="822359"/>
                    <a:pt x="1714606" y="833993"/>
                    <a:pt x="1700254" y="833993"/>
                  </a:cubicBezTo>
                  <a:lnTo>
                    <a:pt x="25986" y="833993"/>
                  </a:lnTo>
                  <a:cubicBezTo>
                    <a:pt x="11634" y="833993"/>
                    <a:pt x="0" y="822359"/>
                    <a:pt x="0" y="808007"/>
                  </a:cubicBezTo>
                  <a:lnTo>
                    <a:pt x="0" y="25986"/>
                  </a:lnTo>
                  <a:cubicBezTo>
                    <a:pt x="0" y="11634"/>
                    <a:pt x="11634" y="0"/>
                    <a:pt x="25986" y="0"/>
                  </a:cubicBezTo>
                  <a:close/>
                </a:path>
              </a:pathLst>
            </a:custGeom>
            <a:ln w="9525" cap="rnd">
              <a:solidFill>
                <a:srgbClr val="E4E1C2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1726241" cy="8911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67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520815" y="2520315"/>
            <a:ext cx="5246370" cy="5246370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778860"/>
                  </a:lnTo>
                  <a:cubicBezTo>
                    <a:pt x="812800" y="797604"/>
                    <a:pt x="797604" y="812800"/>
                    <a:pt x="778860" y="812800"/>
                  </a:cubicBezTo>
                  <a:lnTo>
                    <a:pt x="33940" y="812800"/>
                  </a:lnTo>
                  <a:cubicBezTo>
                    <a:pt x="15196" y="812800"/>
                    <a:pt x="0" y="797604"/>
                    <a:pt x="0" y="778860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2">
                <a:alphaModFix amt="53000"/>
              </a:blip>
              <a:stretch>
                <a:fillRect l="-39285" t="0" r="-39285" b="0"/>
              </a:stretch>
            </a:blip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395569" y="2511462"/>
            <a:ext cx="5564038" cy="1320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>
                <a:solidFill>
                  <a:srgbClr val="FFFEF7"/>
                </a:solidFill>
                <a:latin typeface="Lora"/>
                <a:ea typeface="Lora"/>
                <a:cs typeface="Lora"/>
                <a:sym typeface="Lora"/>
              </a:rPr>
              <a:t>Jesús mira, nombra y transforma el llamado genera conversión.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08336" y="923925"/>
            <a:ext cx="6280898" cy="1183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2EAE5"/>
                </a:solidFill>
                <a:latin typeface="Perandory"/>
                <a:ea typeface="Perandory"/>
                <a:cs typeface="Perandory"/>
                <a:sym typeface="Perandory"/>
              </a:rPr>
              <a:t>“ZAQUEO, BAJA ENSEGUIDA…” </a:t>
            </a:r>
          </a:p>
          <a:p>
            <a:pPr algn="ctr" marL="0" indent="0" lvl="0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2EAE5"/>
                </a:solidFill>
                <a:latin typeface="Perandory"/>
                <a:ea typeface="Perandory"/>
                <a:cs typeface="Perandory"/>
                <a:sym typeface="Perandory"/>
              </a:rPr>
              <a:t>SAN LUCAS 19,5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722086" y="4222152"/>
            <a:ext cx="8843828" cy="1590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599"/>
              </a:lnSpc>
            </a:pPr>
            <a:r>
              <a:rPr lang="en-US" sz="13032">
                <a:solidFill>
                  <a:srgbClr val="F2EAE5"/>
                </a:solidFill>
                <a:latin typeface="Burgues Script"/>
                <a:ea typeface="Burgues Script"/>
                <a:cs typeface="Burgues Script"/>
                <a:sym typeface="Burgues Script"/>
              </a:rPr>
              <a:t>El   llamado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308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298636"/>
            <a:ext cx="16756503" cy="6770238"/>
            <a:chOff x="0" y="0"/>
            <a:chExt cx="2596021" cy="10488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96021" cy="1048887"/>
            </a:xfrm>
            <a:custGeom>
              <a:avLst/>
              <a:gdLst/>
              <a:ahLst/>
              <a:cxnLst/>
              <a:rect r="r" b="b" t="t" l="l"/>
              <a:pathLst>
                <a:path h="1048887" w="2596021">
                  <a:moveTo>
                    <a:pt x="12937" y="0"/>
                  </a:moveTo>
                  <a:lnTo>
                    <a:pt x="2583084" y="0"/>
                  </a:lnTo>
                  <a:cubicBezTo>
                    <a:pt x="2590229" y="0"/>
                    <a:pt x="2596021" y="5792"/>
                    <a:pt x="2596021" y="12937"/>
                  </a:cubicBezTo>
                  <a:lnTo>
                    <a:pt x="2596021" y="1035950"/>
                  </a:lnTo>
                  <a:cubicBezTo>
                    <a:pt x="2596021" y="1043095"/>
                    <a:pt x="2590229" y="1048887"/>
                    <a:pt x="2583084" y="1048887"/>
                  </a:cubicBezTo>
                  <a:lnTo>
                    <a:pt x="12937" y="1048887"/>
                  </a:lnTo>
                  <a:cubicBezTo>
                    <a:pt x="5792" y="1048887"/>
                    <a:pt x="0" y="1043095"/>
                    <a:pt x="0" y="1035950"/>
                  </a:cubicBezTo>
                  <a:lnTo>
                    <a:pt x="0" y="12937"/>
                  </a:lnTo>
                  <a:cubicBezTo>
                    <a:pt x="0" y="5792"/>
                    <a:pt x="5792" y="0"/>
                    <a:pt x="12937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610" r="0" b="-1961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2261018" y="3280537"/>
            <a:ext cx="14291868" cy="5977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10"/>
              </a:lnSpc>
            </a:pPr>
            <a:r>
              <a:rPr lang="en-US" sz="4899">
                <a:solidFill>
                  <a:srgbClr val="F2EAE5"/>
                </a:solidFill>
                <a:latin typeface="Bree Serif"/>
                <a:ea typeface="Bree Serif"/>
                <a:cs typeface="Bree Serif"/>
                <a:sym typeface="Bree Serif"/>
              </a:rPr>
              <a:t>Y CUANDO PRONUNCIA EL NOMBRE…</a:t>
            </a:r>
          </a:p>
          <a:p>
            <a:pPr algn="ctr">
              <a:lnSpc>
                <a:spcPts val="6810"/>
              </a:lnSpc>
            </a:pPr>
            <a:r>
              <a:rPr lang="en-US" sz="4899">
                <a:solidFill>
                  <a:srgbClr val="F2EAE5"/>
                </a:solidFill>
                <a:latin typeface="Bree Serif"/>
                <a:ea typeface="Bree Serif"/>
                <a:cs typeface="Bree Serif"/>
                <a:sym typeface="Bree Serif"/>
              </a:rPr>
              <a:t>no solo identifica a la persona:</a:t>
            </a:r>
          </a:p>
          <a:p>
            <a:pPr algn="ctr">
              <a:lnSpc>
                <a:spcPts val="6810"/>
              </a:lnSpc>
            </a:pPr>
            <a:r>
              <a:rPr lang="en-US" sz="4899">
                <a:solidFill>
                  <a:srgbClr val="F2EAE5"/>
                </a:solidFill>
                <a:latin typeface="Bree Serif"/>
                <a:ea typeface="Bree Serif"/>
                <a:cs typeface="Bree Serif"/>
                <a:sym typeface="Bree Serif"/>
              </a:rPr>
              <a:t>la revela, la envía y la transforma.”</a:t>
            </a:r>
          </a:p>
          <a:p>
            <a:pPr algn="ctr">
              <a:lnSpc>
                <a:spcPts val="6810"/>
              </a:lnSpc>
            </a:pPr>
          </a:p>
          <a:p>
            <a:pPr algn="ctr">
              <a:lnSpc>
                <a:spcPts val="6810"/>
              </a:lnSpc>
            </a:pPr>
            <a:r>
              <a:rPr lang="en-US" sz="4899">
                <a:solidFill>
                  <a:srgbClr val="F2EAE5"/>
                </a:solidFill>
                <a:latin typeface="Bree Serif"/>
                <a:ea typeface="Bree Serif"/>
                <a:cs typeface="Bree Serif"/>
                <a:sym typeface="Bree Serif"/>
              </a:rPr>
              <a:t>“Cuando Dios llama por el nombre,</a:t>
            </a:r>
          </a:p>
          <a:p>
            <a:pPr algn="ctr">
              <a:lnSpc>
                <a:spcPts val="6810"/>
              </a:lnSpc>
            </a:pPr>
            <a:r>
              <a:rPr lang="en-US" sz="4899">
                <a:solidFill>
                  <a:srgbClr val="F2EAE5"/>
                </a:solidFill>
                <a:latin typeface="Bree Serif"/>
                <a:ea typeface="Bree Serif"/>
                <a:cs typeface="Bree Serif"/>
                <a:sym typeface="Bree Serif"/>
              </a:rPr>
              <a:t>no solo nos dice quiénes somos…</a:t>
            </a:r>
          </a:p>
          <a:p>
            <a:pPr algn="ctr" marL="0" indent="0" lvl="0">
              <a:lnSpc>
                <a:spcPts val="6810"/>
              </a:lnSpc>
            </a:pPr>
            <a:r>
              <a:rPr lang="en-US" sz="4899">
                <a:solidFill>
                  <a:srgbClr val="F2EAE5"/>
                </a:solidFill>
                <a:latin typeface="Bree Serif"/>
                <a:ea typeface="Bree Serif"/>
                <a:cs typeface="Bree Serif"/>
                <a:sym typeface="Bree Serif"/>
              </a:rPr>
              <a:t>nos muestra para qué estamos.”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308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27516" y="-1152917"/>
            <a:ext cx="13561919" cy="6890036"/>
            <a:chOff x="0" y="0"/>
            <a:chExt cx="1765908" cy="8971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5908" cy="897157"/>
            </a:xfrm>
            <a:custGeom>
              <a:avLst/>
              <a:gdLst/>
              <a:ahLst/>
              <a:cxnLst/>
              <a:rect r="r" b="b" t="t" l="l"/>
              <a:pathLst>
                <a:path h="897157" w="1765908">
                  <a:moveTo>
                    <a:pt x="15984" y="0"/>
                  </a:moveTo>
                  <a:lnTo>
                    <a:pt x="1749924" y="0"/>
                  </a:lnTo>
                  <a:cubicBezTo>
                    <a:pt x="1758752" y="0"/>
                    <a:pt x="1765908" y="7156"/>
                    <a:pt x="1765908" y="15984"/>
                  </a:cubicBezTo>
                  <a:lnTo>
                    <a:pt x="1765908" y="881173"/>
                  </a:lnTo>
                  <a:cubicBezTo>
                    <a:pt x="1765908" y="890001"/>
                    <a:pt x="1758752" y="897157"/>
                    <a:pt x="1749924" y="897157"/>
                  </a:cubicBezTo>
                  <a:lnTo>
                    <a:pt x="15984" y="897157"/>
                  </a:lnTo>
                  <a:cubicBezTo>
                    <a:pt x="7156" y="897157"/>
                    <a:pt x="0" y="890001"/>
                    <a:pt x="0" y="881173"/>
                  </a:cubicBezTo>
                  <a:lnTo>
                    <a:pt x="0" y="15984"/>
                  </a:lnTo>
                  <a:cubicBezTo>
                    <a:pt x="0" y="7156"/>
                    <a:pt x="7156" y="0"/>
                    <a:pt x="1598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5611" r="0" b="-15611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-1007183" y="626681"/>
            <a:ext cx="12319821" cy="5677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84"/>
              </a:lnSpc>
            </a:pPr>
            <a:r>
              <a:rPr lang="en-US" sz="5700" spc="-142">
                <a:solidFill>
                  <a:srgbClr val="FFFEF7"/>
                </a:solidFill>
                <a:latin typeface="Bree Serif"/>
                <a:ea typeface="Bree Serif"/>
                <a:cs typeface="Bree Serif"/>
                <a:sym typeface="Bree Serif"/>
              </a:rPr>
              <a:t>Tu misión </a:t>
            </a:r>
          </a:p>
          <a:p>
            <a:pPr algn="ctr">
              <a:lnSpc>
                <a:spcPts val="6384"/>
              </a:lnSpc>
            </a:pPr>
            <a:r>
              <a:rPr lang="en-US" sz="5700" spc="-142">
                <a:solidFill>
                  <a:srgbClr val="FFFEF7"/>
                </a:solidFill>
                <a:latin typeface="Bree Serif"/>
                <a:ea typeface="Bree Serif"/>
                <a:cs typeface="Bree Serif"/>
                <a:sym typeface="Bree Serif"/>
              </a:rPr>
              <a:t>no es solo enseñar…</a:t>
            </a:r>
          </a:p>
          <a:p>
            <a:pPr algn="ctr">
              <a:lnSpc>
                <a:spcPts val="6384"/>
              </a:lnSpc>
            </a:pPr>
            <a:r>
              <a:rPr lang="en-US" sz="5700" spc="-142">
                <a:solidFill>
                  <a:srgbClr val="FFFEF7"/>
                </a:solidFill>
                <a:latin typeface="Bree Serif"/>
                <a:ea typeface="Bree Serif"/>
                <a:cs typeface="Bree Serif"/>
                <a:sym typeface="Bree Serif"/>
              </a:rPr>
              <a:t>es ayudar a que </a:t>
            </a:r>
          </a:p>
          <a:p>
            <a:pPr algn="ctr">
              <a:lnSpc>
                <a:spcPts val="6384"/>
              </a:lnSpc>
            </a:pPr>
            <a:r>
              <a:rPr lang="en-US" sz="5700" spc="-142">
                <a:solidFill>
                  <a:srgbClr val="FFFEF7"/>
                </a:solidFill>
                <a:latin typeface="Bree Serif"/>
                <a:ea typeface="Bree Serif"/>
                <a:cs typeface="Bree Serif"/>
                <a:sym typeface="Bree Serif"/>
              </a:rPr>
              <a:t>cada persona </a:t>
            </a:r>
          </a:p>
          <a:p>
            <a:pPr algn="ctr">
              <a:lnSpc>
                <a:spcPts val="6384"/>
              </a:lnSpc>
            </a:pPr>
            <a:r>
              <a:rPr lang="en-US" sz="5700" spc="-142">
                <a:solidFill>
                  <a:srgbClr val="FFFEF7"/>
                </a:solidFill>
                <a:latin typeface="Bree Serif"/>
                <a:ea typeface="Bree Serif"/>
                <a:cs typeface="Bree Serif"/>
                <a:sym typeface="Bree Serif"/>
              </a:rPr>
              <a:t>descubra que Dios </a:t>
            </a:r>
          </a:p>
          <a:p>
            <a:pPr algn="ctr">
              <a:lnSpc>
                <a:spcPts val="6384"/>
              </a:lnSpc>
            </a:pPr>
            <a:r>
              <a:rPr lang="en-US" sz="5700" spc="-142">
                <a:solidFill>
                  <a:srgbClr val="FFFEF7"/>
                </a:solidFill>
                <a:latin typeface="Bree Serif"/>
                <a:ea typeface="Bree Serif"/>
                <a:cs typeface="Bree Serif"/>
                <a:sym typeface="Bree Serif"/>
              </a:rPr>
              <a:t>la llama por su nombre.</a:t>
            </a:r>
          </a:p>
          <a:p>
            <a:pPr algn="ctr">
              <a:lnSpc>
                <a:spcPts val="6384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3337833" y="6266243"/>
            <a:ext cx="12319821" cy="3675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96"/>
              </a:lnSpc>
            </a:pPr>
            <a:r>
              <a:rPr lang="en-US" sz="5700">
                <a:solidFill>
                  <a:srgbClr val="FFFEF7"/>
                </a:solidFill>
                <a:latin typeface="Bree Serif"/>
                <a:ea typeface="Bree Serif"/>
                <a:cs typeface="Bree Serif"/>
                <a:sym typeface="Bree Serif"/>
              </a:rPr>
              <a:t>DIOS NO LLAMA EN GENERAL…</a:t>
            </a:r>
          </a:p>
          <a:p>
            <a:pPr algn="ctr">
              <a:lnSpc>
                <a:spcPts val="7296"/>
              </a:lnSpc>
            </a:pPr>
            <a:r>
              <a:rPr lang="en-US" sz="5700">
                <a:solidFill>
                  <a:srgbClr val="FFFEF7"/>
                </a:solidFill>
                <a:latin typeface="Bree Serif"/>
                <a:ea typeface="Bree Serif"/>
                <a:cs typeface="Bree Serif"/>
                <a:sym typeface="Bree Serif"/>
              </a:rPr>
              <a:t>TE LLAMA POR TU NOMBRE,</a:t>
            </a:r>
          </a:p>
          <a:p>
            <a:pPr algn="ctr">
              <a:lnSpc>
                <a:spcPts val="7296"/>
              </a:lnSpc>
            </a:pPr>
            <a:r>
              <a:rPr lang="en-US" sz="5700">
                <a:solidFill>
                  <a:srgbClr val="FFFEF7"/>
                </a:solidFill>
                <a:latin typeface="Bree Serif"/>
                <a:ea typeface="Bree Serif"/>
                <a:cs typeface="Bree Serif"/>
                <a:sym typeface="Bree Serif"/>
              </a:rPr>
              <a:t>Y HOY…</a:t>
            </a:r>
          </a:p>
          <a:p>
            <a:pPr algn="ctr">
              <a:lnSpc>
                <a:spcPts val="7296"/>
              </a:lnSpc>
            </a:pPr>
            <a:r>
              <a:rPr lang="en-US" sz="5700">
                <a:solidFill>
                  <a:srgbClr val="FFFEF7"/>
                </a:solidFill>
                <a:latin typeface="Bree Serif"/>
                <a:ea typeface="Bree Serif"/>
                <a:cs typeface="Bree Serif"/>
                <a:sym typeface="Bree Serif"/>
              </a:rPr>
              <a:t>SIGUE PRONUNCIÁNDOLO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DAHGUfP2Evw</dc:identifier>
  <dcterms:modified xsi:type="dcterms:W3CDTF">2011-08-01T06:04:30Z</dcterms:modified>
  <cp:revision>1</cp:revision>
  <dc:title>Título SecundarioEN.CA.SA 2026</dc:title>
</cp:coreProperties>
</file>