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hildling" panose="020B0604020202020204" charset="0"/>
      <p:regular r:id="rId14"/>
    </p:embeddedFont>
    <p:embeddedFont>
      <p:font typeface="Gochi Hand" panose="020B0604020202020204" charset="0"/>
      <p:regular r:id="rId15"/>
    </p:embeddedFont>
    <p:embeddedFont>
      <p:font typeface="Open Sans Bold" panose="020B0604020202020204" charset="0"/>
      <p:regular r:id="rId16"/>
    </p:embeddedFont>
    <p:embeddedFont>
      <p:font typeface="Sweet Apricot"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3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sp>
        <p:nvSpPr>
          <p:cNvPr id="2" name="TextBox 2"/>
          <p:cNvSpPr txBox="1"/>
          <p:nvPr/>
        </p:nvSpPr>
        <p:spPr>
          <a:xfrm>
            <a:off x="2112997" y="2642613"/>
            <a:ext cx="7021809" cy="1309369"/>
          </a:xfrm>
          <a:prstGeom prst="rect">
            <a:avLst/>
          </a:prstGeom>
        </p:spPr>
        <p:txBody>
          <a:bodyPr lIns="0" tIns="0" rIns="0" bIns="0" rtlCol="0" anchor="t">
            <a:spAutoFit/>
          </a:bodyPr>
          <a:lstStyle/>
          <a:p>
            <a:pPr marL="0" lvl="0" indent="0" algn="ctr">
              <a:lnSpc>
                <a:spcPts val="10780"/>
              </a:lnSpc>
              <a:spcBef>
                <a:spcPct val="0"/>
              </a:spcBef>
            </a:pPr>
            <a:r>
              <a:rPr lang="en-US" sz="7700">
                <a:solidFill>
                  <a:srgbClr val="221D1A"/>
                </a:solidFill>
                <a:latin typeface="Sweet Apricot"/>
                <a:ea typeface="Sweet Apricot"/>
                <a:cs typeface="Sweet Apricot"/>
                <a:sym typeface="Sweet Apricot"/>
              </a:rPr>
              <a:t>Decálogo de la</a:t>
            </a:r>
          </a:p>
        </p:txBody>
      </p:sp>
      <p:sp>
        <p:nvSpPr>
          <p:cNvPr id="3" name="TextBox 3"/>
          <p:cNvSpPr txBox="1"/>
          <p:nvPr/>
        </p:nvSpPr>
        <p:spPr>
          <a:xfrm>
            <a:off x="1241200" y="4352032"/>
            <a:ext cx="9190402" cy="1681481"/>
          </a:xfrm>
          <a:prstGeom prst="rect">
            <a:avLst/>
          </a:prstGeom>
        </p:spPr>
        <p:txBody>
          <a:bodyPr lIns="0" tIns="0" rIns="0" bIns="0" rtlCol="0" anchor="t">
            <a:spAutoFit/>
          </a:bodyPr>
          <a:lstStyle/>
          <a:p>
            <a:pPr marL="0" lvl="0" indent="0" algn="ctr">
              <a:lnSpc>
                <a:spcPts val="12319"/>
              </a:lnSpc>
              <a:spcBef>
                <a:spcPct val="0"/>
              </a:spcBef>
            </a:pPr>
            <a:r>
              <a:rPr lang="en-US" sz="8799">
                <a:solidFill>
                  <a:srgbClr val="373534"/>
                </a:solidFill>
                <a:latin typeface="Childling"/>
                <a:ea typeface="Childling"/>
                <a:cs typeface="Childling"/>
                <a:sym typeface="Childling"/>
              </a:rPr>
              <a:t>CATEQUESIS </a:t>
            </a:r>
          </a:p>
        </p:txBody>
      </p:sp>
      <p:sp>
        <p:nvSpPr>
          <p:cNvPr id="4" name="TextBox 4"/>
          <p:cNvSpPr txBox="1"/>
          <p:nvPr/>
        </p:nvSpPr>
        <p:spPr>
          <a:xfrm>
            <a:off x="1241200" y="6716007"/>
            <a:ext cx="8765403" cy="925449"/>
          </a:xfrm>
          <a:prstGeom prst="rect">
            <a:avLst/>
          </a:prstGeom>
        </p:spPr>
        <p:txBody>
          <a:bodyPr lIns="0" tIns="0" rIns="0" bIns="0" rtlCol="0" anchor="t">
            <a:spAutoFit/>
          </a:bodyPr>
          <a:lstStyle/>
          <a:p>
            <a:pPr marL="0" lvl="0" indent="0" algn="ctr">
              <a:lnSpc>
                <a:spcPts val="7353"/>
              </a:lnSpc>
              <a:spcBef>
                <a:spcPct val="0"/>
              </a:spcBef>
            </a:pPr>
            <a:r>
              <a:rPr lang="en-US" sz="5700">
                <a:solidFill>
                  <a:srgbClr val="000000"/>
                </a:solidFill>
                <a:latin typeface="Gochi Hand"/>
                <a:ea typeface="Gochi Hand"/>
                <a:cs typeface="Gochi Hand"/>
                <a:sym typeface="Gochi Hand"/>
              </a:rPr>
              <a:t>EN.CA.SA 2026</a:t>
            </a:r>
          </a:p>
        </p:txBody>
      </p:sp>
      <p:sp>
        <p:nvSpPr>
          <p:cNvPr id="5" name="Freeform 5"/>
          <p:cNvSpPr/>
          <p:nvPr/>
        </p:nvSpPr>
        <p:spPr>
          <a:xfrm>
            <a:off x="1421642" y="6029145"/>
            <a:ext cx="8404518" cy="641800"/>
          </a:xfrm>
          <a:custGeom>
            <a:avLst/>
            <a:gdLst/>
            <a:ahLst/>
            <a:cxnLst/>
            <a:rect l="l" t="t" r="r" b="b"/>
            <a:pathLst>
              <a:path w="8404518" h="641800">
                <a:moveTo>
                  <a:pt x="0" y="0"/>
                </a:moveTo>
                <a:lnTo>
                  <a:pt x="8404518" y="0"/>
                </a:lnTo>
                <a:lnTo>
                  <a:pt x="8404518" y="641800"/>
                </a:lnTo>
                <a:lnTo>
                  <a:pt x="0" y="641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0607800" y="867000"/>
            <a:ext cx="6651500" cy="8391300"/>
            <a:chOff x="0" y="0"/>
            <a:chExt cx="812800" cy="1025400"/>
          </a:xfrm>
        </p:grpSpPr>
        <p:sp>
          <p:nvSpPr>
            <p:cNvPr id="7" name="Freeform 7"/>
            <p:cNvSpPr/>
            <p:nvPr/>
          </p:nvSpPr>
          <p:spPr>
            <a:xfrm>
              <a:off x="0" y="0"/>
              <a:ext cx="812800" cy="1025400"/>
            </a:xfrm>
            <a:custGeom>
              <a:avLst/>
              <a:gdLst/>
              <a:ahLst/>
              <a:cxnLst/>
              <a:rect l="l" t="t" r="r" b="b"/>
              <a:pathLst>
                <a:path w="812800" h="1025400">
                  <a:moveTo>
                    <a:pt x="26771" y="0"/>
                  </a:moveTo>
                  <a:lnTo>
                    <a:pt x="786029" y="0"/>
                  </a:lnTo>
                  <a:cubicBezTo>
                    <a:pt x="793129" y="0"/>
                    <a:pt x="799939" y="2820"/>
                    <a:pt x="804959" y="7841"/>
                  </a:cubicBezTo>
                  <a:cubicBezTo>
                    <a:pt x="809980" y="12861"/>
                    <a:pt x="812800" y="19671"/>
                    <a:pt x="812800" y="26771"/>
                  </a:cubicBezTo>
                  <a:lnTo>
                    <a:pt x="812800" y="998629"/>
                  </a:lnTo>
                  <a:cubicBezTo>
                    <a:pt x="812800" y="1005730"/>
                    <a:pt x="809980" y="1012539"/>
                    <a:pt x="804959" y="1017559"/>
                  </a:cubicBezTo>
                  <a:cubicBezTo>
                    <a:pt x="799939" y="1022580"/>
                    <a:pt x="793129" y="1025400"/>
                    <a:pt x="786029" y="1025400"/>
                  </a:cubicBezTo>
                  <a:lnTo>
                    <a:pt x="26771" y="1025400"/>
                  </a:lnTo>
                  <a:cubicBezTo>
                    <a:pt x="19671" y="1025400"/>
                    <a:pt x="12861" y="1022580"/>
                    <a:pt x="7841" y="1017559"/>
                  </a:cubicBezTo>
                  <a:cubicBezTo>
                    <a:pt x="2820" y="1012539"/>
                    <a:pt x="0" y="1005730"/>
                    <a:pt x="0" y="998629"/>
                  </a:cubicBezTo>
                  <a:lnTo>
                    <a:pt x="0" y="26771"/>
                  </a:lnTo>
                  <a:cubicBezTo>
                    <a:pt x="0" y="19671"/>
                    <a:pt x="2820" y="12861"/>
                    <a:pt x="7841" y="7841"/>
                  </a:cubicBezTo>
                  <a:cubicBezTo>
                    <a:pt x="12861" y="2820"/>
                    <a:pt x="19671" y="0"/>
                    <a:pt x="26771" y="0"/>
                  </a:cubicBezTo>
                  <a:close/>
                </a:path>
              </a:pathLst>
            </a:custGeom>
            <a:blipFill>
              <a:blip r:embed="rId4"/>
              <a:stretch>
                <a:fillRect t="-9154" b="-9154"/>
              </a:stretch>
            </a:blipFill>
          </p:spPr>
        </p:sp>
      </p:gr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grpSp>
        <p:nvGrpSpPr>
          <p:cNvPr id="2" name="Group 2"/>
          <p:cNvGrpSpPr/>
          <p:nvPr/>
        </p:nvGrpSpPr>
        <p:grpSpPr>
          <a:xfrm>
            <a:off x="10814026" y="1028700"/>
            <a:ext cx="6859868" cy="7244432"/>
            <a:chOff x="0" y="0"/>
            <a:chExt cx="7971381" cy="8418257"/>
          </a:xfrm>
        </p:grpSpPr>
        <p:sp>
          <p:nvSpPr>
            <p:cNvPr id="3" name="Freeform 3"/>
            <p:cNvSpPr/>
            <p:nvPr/>
          </p:nvSpPr>
          <p:spPr>
            <a:xfrm>
              <a:off x="494" y="17119"/>
              <a:ext cx="7950363" cy="8395351"/>
            </a:xfrm>
            <a:custGeom>
              <a:avLst/>
              <a:gdLst/>
              <a:ahLst/>
              <a:cxnLst/>
              <a:rect l="l" t="t" r="r" b="b"/>
              <a:pathLst>
                <a:path w="7950363" h="8395351">
                  <a:moveTo>
                    <a:pt x="7945881" y="3223124"/>
                  </a:moveTo>
                  <a:cubicBezTo>
                    <a:pt x="7915140" y="4801709"/>
                    <a:pt x="7977238" y="6904231"/>
                    <a:pt x="7863056" y="8283202"/>
                  </a:cubicBezTo>
                  <a:cubicBezTo>
                    <a:pt x="7894753" y="8386994"/>
                    <a:pt x="7567914" y="8252324"/>
                    <a:pt x="7433006" y="8221446"/>
                  </a:cubicBezTo>
                  <a:cubicBezTo>
                    <a:pt x="7427432" y="8205109"/>
                    <a:pt x="7432369" y="8186184"/>
                    <a:pt x="7393186" y="8223438"/>
                  </a:cubicBezTo>
                  <a:cubicBezTo>
                    <a:pt x="7317529" y="8144349"/>
                    <a:pt x="7205717" y="8218258"/>
                    <a:pt x="7044367" y="8163673"/>
                  </a:cubicBezTo>
                  <a:cubicBezTo>
                    <a:pt x="7031307" y="8137974"/>
                    <a:pt x="7003752" y="8210687"/>
                    <a:pt x="6958358" y="8179610"/>
                  </a:cubicBezTo>
                  <a:cubicBezTo>
                    <a:pt x="6926980" y="8183395"/>
                    <a:pt x="6934944" y="8203716"/>
                    <a:pt x="6893053" y="8177618"/>
                  </a:cubicBezTo>
                  <a:cubicBezTo>
                    <a:pt x="6863268" y="8225031"/>
                    <a:pt x="6859128" y="8077612"/>
                    <a:pt x="6830936" y="8169650"/>
                  </a:cubicBezTo>
                  <a:cubicBezTo>
                    <a:pt x="6829502" y="8169650"/>
                    <a:pt x="6830139" y="8169650"/>
                    <a:pt x="6826158" y="8169650"/>
                  </a:cubicBezTo>
                  <a:cubicBezTo>
                    <a:pt x="6826158" y="8169650"/>
                    <a:pt x="6826158" y="8169650"/>
                    <a:pt x="6819786" y="8169650"/>
                  </a:cubicBezTo>
                  <a:cubicBezTo>
                    <a:pt x="6819786" y="8169650"/>
                    <a:pt x="6819786" y="8169650"/>
                    <a:pt x="6811822" y="8169650"/>
                  </a:cubicBezTo>
                  <a:cubicBezTo>
                    <a:pt x="6790319" y="8165466"/>
                    <a:pt x="6818194" y="8142557"/>
                    <a:pt x="6762446" y="8137775"/>
                  </a:cubicBezTo>
                  <a:cubicBezTo>
                    <a:pt x="6721511" y="7913458"/>
                    <a:pt x="6419202" y="8065061"/>
                    <a:pt x="6289390" y="8010277"/>
                  </a:cubicBezTo>
                  <a:cubicBezTo>
                    <a:pt x="6289550" y="8010277"/>
                    <a:pt x="6288275" y="8010277"/>
                    <a:pt x="6284612" y="8010277"/>
                  </a:cubicBezTo>
                  <a:cubicBezTo>
                    <a:pt x="6282541" y="8005496"/>
                    <a:pt x="6273303" y="8004898"/>
                    <a:pt x="6267092" y="8012269"/>
                  </a:cubicBezTo>
                  <a:cubicBezTo>
                    <a:pt x="6284293" y="8013863"/>
                    <a:pt x="6264703" y="8051515"/>
                    <a:pt x="6267092" y="8008285"/>
                  </a:cubicBezTo>
                  <a:cubicBezTo>
                    <a:pt x="6267092" y="8008086"/>
                    <a:pt x="6267251" y="8007887"/>
                    <a:pt x="6267251" y="8007687"/>
                  </a:cubicBezTo>
                  <a:cubicBezTo>
                    <a:pt x="6264384" y="8009879"/>
                    <a:pt x="6258650" y="8012269"/>
                    <a:pt x="6247978" y="8012269"/>
                  </a:cubicBezTo>
                  <a:cubicBezTo>
                    <a:pt x="6070065" y="7879790"/>
                    <a:pt x="5915406" y="7755082"/>
                    <a:pt x="5641129" y="7765242"/>
                  </a:cubicBezTo>
                  <a:cubicBezTo>
                    <a:pt x="5511477" y="7702489"/>
                    <a:pt x="5334360" y="7823612"/>
                    <a:pt x="5195151" y="7797316"/>
                  </a:cubicBezTo>
                  <a:cubicBezTo>
                    <a:pt x="5000992" y="7883575"/>
                    <a:pt x="5083657" y="7612443"/>
                    <a:pt x="4811292" y="7980394"/>
                  </a:cubicBezTo>
                  <a:cubicBezTo>
                    <a:pt x="4793134" y="7951707"/>
                    <a:pt x="4766375" y="8034980"/>
                    <a:pt x="4672720" y="8078011"/>
                  </a:cubicBezTo>
                  <a:cubicBezTo>
                    <a:pt x="4631307" y="8083787"/>
                    <a:pt x="4575082" y="8082791"/>
                    <a:pt x="4513442" y="8101916"/>
                  </a:cubicBezTo>
                  <a:cubicBezTo>
                    <a:pt x="4511212" y="8101120"/>
                    <a:pt x="4508027" y="8105104"/>
                    <a:pt x="4513442" y="8093948"/>
                  </a:cubicBezTo>
                  <a:cubicBezTo>
                    <a:pt x="4492417" y="8129408"/>
                    <a:pt x="4391754" y="8128213"/>
                    <a:pt x="4327086" y="8109885"/>
                  </a:cubicBezTo>
                  <a:cubicBezTo>
                    <a:pt x="4327086" y="8109885"/>
                    <a:pt x="4327086" y="8109686"/>
                    <a:pt x="4327086" y="8106498"/>
                  </a:cubicBezTo>
                  <a:cubicBezTo>
                    <a:pt x="4323901" y="8110283"/>
                    <a:pt x="4275481" y="8128213"/>
                    <a:pt x="4226741" y="8223438"/>
                  </a:cubicBezTo>
                  <a:cubicBezTo>
                    <a:pt x="4227379" y="8216465"/>
                    <a:pt x="4225467" y="8194750"/>
                    <a:pt x="4209221" y="8229414"/>
                  </a:cubicBezTo>
                  <a:cubicBezTo>
                    <a:pt x="4113017" y="8320655"/>
                    <a:pt x="4038316" y="8405964"/>
                    <a:pt x="3936856" y="8279218"/>
                  </a:cubicBezTo>
                  <a:cubicBezTo>
                    <a:pt x="3757827" y="8281012"/>
                    <a:pt x="3686949" y="8162279"/>
                    <a:pt x="3548218" y="8081994"/>
                  </a:cubicBezTo>
                  <a:cubicBezTo>
                    <a:pt x="3546784" y="8103510"/>
                    <a:pt x="3535157" y="8043148"/>
                    <a:pt x="3525919" y="8060081"/>
                  </a:cubicBezTo>
                  <a:cubicBezTo>
                    <a:pt x="3483391" y="8115264"/>
                    <a:pt x="3451377" y="8087972"/>
                    <a:pt x="3414424" y="8036175"/>
                  </a:cubicBezTo>
                  <a:cubicBezTo>
                    <a:pt x="3414424" y="8036175"/>
                    <a:pt x="3414424" y="8036175"/>
                    <a:pt x="3414424" y="8034183"/>
                  </a:cubicBezTo>
                  <a:cubicBezTo>
                    <a:pt x="3397700" y="8037171"/>
                    <a:pt x="3368393" y="8037768"/>
                    <a:pt x="3330007" y="8076018"/>
                  </a:cubicBezTo>
                  <a:cubicBezTo>
                    <a:pt x="3330485" y="8092952"/>
                    <a:pt x="3334307" y="8102315"/>
                    <a:pt x="3307708" y="8070042"/>
                  </a:cubicBezTo>
                  <a:lnTo>
                    <a:pt x="3306115" y="8070042"/>
                  </a:lnTo>
                  <a:cubicBezTo>
                    <a:pt x="3258332" y="7994539"/>
                    <a:pt x="3241926" y="7980793"/>
                    <a:pt x="3156394" y="7944536"/>
                  </a:cubicBezTo>
                  <a:cubicBezTo>
                    <a:pt x="3152571" y="7935571"/>
                    <a:pt x="3149704" y="7978801"/>
                    <a:pt x="3143652" y="7948520"/>
                  </a:cubicBezTo>
                  <a:cubicBezTo>
                    <a:pt x="3162128" y="7945531"/>
                    <a:pt x="3094276" y="7898915"/>
                    <a:pt x="3016229" y="7823014"/>
                  </a:cubicBezTo>
                  <a:lnTo>
                    <a:pt x="3014637" y="7823014"/>
                  </a:lnTo>
                  <a:cubicBezTo>
                    <a:pt x="3000620" y="7750898"/>
                    <a:pt x="2996479" y="7879790"/>
                    <a:pt x="2818725" y="7619814"/>
                  </a:cubicBezTo>
                  <a:lnTo>
                    <a:pt x="2820318" y="7619814"/>
                  </a:lnTo>
                  <a:cubicBezTo>
                    <a:pt x="2782250" y="7515624"/>
                    <a:pt x="2734148" y="7644915"/>
                    <a:pt x="2680153" y="7532159"/>
                  </a:cubicBezTo>
                  <a:cubicBezTo>
                    <a:pt x="2696877" y="7503273"/>
                    <a:pt x="2655943" y="7533156"/>
                    <a:pt x="2649890" y="7536144"/>
                  </a:cubicBezTo>
                  <a:cubicBezTo>
                    <a:pt x="2645749" y="7536144"/>
                    <a:pt x="2661358" y="7534151"/>
                    <a:pt x="2653076" y="7526183"/>
                  </a:cubicBezTo>
                  <a:cubicBezTo>
                    <a:pt x="2600355" y="7588138"/>
                    <a:pt x="2502240" y="7207039"/>
                    <a:pt x="2344077" y="7334935"/>
                  </a:cubicBezTo>
                  <a:cubicBezTo>
                    <a:pt x="2320344" y="7343501"/>
                    <a:pt x="2296771" y="7338323"/>
                    <a:pt x="2227804" y="7313022"/>
                  </a:cubicBezTo>
                  <a:cubicBezTo>
                    <a:pt x="2233697" y="7285929"/>
                    <a:pt x="2214902" y="7350475"/>
                    <a:pt x="2183206" y="7330952"/>
                  </a:cubicBezTo>
                  <a:cubicBezTo>
                    <a:pt x="2124273" y="7322385"/>
                    <a:pt x="2199612" y="7408646"/>
                    <a:pt x="2140201" y="7366810"/>
                  </a:cubicBezTo>
                  <a:cubicBezTo>
                    <a:pt x="2137175" y="7305253"/>
                    <a:pt x="1939670" y="7330155"/>
                    <a:pt x="1888542" y="7368802"/>
                  </a:cubicBezTo>
                  <a:cubicBezTo>
                    <a:pt x="1880897" y="7375974"/>
                    <a:pt x="1859553" y="7397290"/>
                    <a:pt x="1869747" y="7355654"/>
                  </a:cubicBezTo>
                  <a:cubicBezTo>
                    <a:pt x="1859075" y="7370396"/>
                    <a:pt x="1823238" y="7334935"/>
                    <a:pt x="1855094" y="7324975"/>
                  </a:cubicBezTo>
                  <a:cubicBezTo>
                    <a:pt x="1855094" y="7324975"/>
                    <a:pt x="1855094" y="7324975"/>
                    <a:pt x="1858279" y="7328960"/>
                  </a:cubicBezTo>
                  <a:cubicBezTo>
                    <a:pt x="1864809" y="7345494"/>
                    <a:pt x="1872614" y="7330354"/>
                    <a:pt x="1853501" y="7313022"/>
                  </a:cubicBezTo>
                  <a:cubicBezTo>
                    <a:pt x="1851908" y="7319198"/>
                    <a:pt x="1846333" y="7289315"/>
                    <a:pt x="1832795" y="7313022"/>
                  </a:cubicBezTo>
                  <a:cubicBezTo>
                    <a:pt x="1831521" y="7314616"/>
                    <a:pt x="1833273" y="7317803"/>
                    <a:pt x="1826424" y="7318998"/>
                  </a:cubicBezTo>
                  <a:cubicBezTo>
                    <a:pt x="1818778" y="7371790"/>
                    <a:pt x="1815911" y="7349479"/>
                    <a:pt x="1649625" y="7386732"/>
                  </a:cubicBezTo>
                  <a:cubicBezTo>
                    <a:pt x="1649625" y="7386732"/>
                    <a:pt x="1649625" y="7386732"/>
                    <a:pt x="1649625" y="7388724"/>
                  </a:cubicBezTo>
                  <a:cubicBezTo>
                    <a:pt x="1653926" y="7399880"/>
                    <a:pt x="1636883" y="7410239"/>
                    <a:pt x="1635290" y="7388724"/>
                  </a:cubicBezTo>
                  <a:cubicBezTo>
                    <a:pt x="1637201" y="7390716"/>
                    <a:pt x="1631308" y="7381552"/>
                    <a:pt x="1641661" y="7378764"/>
                  </a:cubicBezTo>
                  <a:cubicBezTo>
                    <a:pt x="1505638" y="7269992"/>
                    <a:pt x="1061890" y="7695316"/>
                    <a:pt x="821380" y="7858873"/>
                  </a:cubicBezTo>
                  <a:cubicBezTo>
                    <a:pt x="821380" y="7858873"/>
                    <a:pt x="821380" y="7858873"/>
                    <a:pt x="821380" y="7862857"/>
                  </a:cubicBezTo>
                  <a:cubicBezTo>
                    <a:pt x="822495" y="7863057"/>
                    <a:pt x="819469" y="7875009"/>
                    <a:pt x="811823" y="7882779"/>
                  </a:cubicBezTo>
                  <a:cubicBezTo>
                    <a:pt x="811823" y="7882779"/>
                    <a:pt x="811823" y="7882779"/>
                    <a:pt x="811823" y="7884771"/>
                  </a:cubicBezTo>
                  <a:cubicBezTo>
                    <a:pt x="787772" y="7875806"/>
                    <a:pt x="842564" y="7921028"/>
                    <a:pt x="802267" y="7894732"/>
                  </a:cubicBezTo>
                  <a:cubicBezTo>
                    <a:pt x="804974" y="7894732"/>
                    <a:pt x="803700" y="7895727"/>
                    <a:pt x="797488" y="7888756"/>
                  </a:cubicBezTo>
                  <a:cubicBezTo>
                    <a:pt x="721513" y="7923817"/>
                    <a:pt x="784746" y="7944138"/>
                    <a:pt x="679623" y="7992347"/>
                  </a:cubicBezTo>
                  <a:cubicBezTo>
                    <a:pt x="668792" y="8070042"/>
                    <a:pt x="581030" y="8068448"/>
                    <a:pt x="461412" y="8169650"/>
                  </a:cubicBezTo>
                  <a:cubicBezTo>
                    <a:pt x="430671" y="8171243"/>
                    <a:pt x="432742" y="8153314"/>
                    <a:pt x="413628" y="8225430"/>
                  </a:cubicBezTo>
                  <a:cubicBezTo>
                    <a:pt x="393559" y="8183993"/>
                    <a:pt x="373013" y="8225031"/>
                    <a:pt x="354696" y="8261289"/>
                  </a:cubicBezTo>
                  <a:cubicBezTo>
                    <a:pt x="308824" y="8275035"/>
                    <a:pt x="231892" y="8296749"/>
                    <a:pt x="176304" y="8374842"/>
                  </a:cubicBezTo>
                  <a:cubicBezTo>
                    <a:pt x="113230" y="8424760"/>
                    <a:pt x="-13067" y="8390380"/>
                    <a:pt x="1099" y="8195548"/>
                  </a:cubicBezTo>
                  <a:cubicBezTo>
                    <a:pt x="117372" y="6798647"/>
                    <a:pt x="21008" y="5059893"/>
                    <a:pt x="77552" y="3292850"/>
                  </a:cubicBezTo>
                  <a:cubicBezTo>
                    <a:pt x="35343" y="2315497"/>
                    <a:pt x="97940" y="1600114"/>
                    <a:pt x="53660" y="625351"/>
                  </a:cubicBezTo>
                  <a:cubicBezTo>
                    <a:pt x="149068" y="315372"/>
                    <a:pt x="-117334" y="-79476"/>
                    <a:pt x="370624" y="13959"/>
                  </a:cubicBezTo>
                  <a:cubicBezTo>
                    <a:pt x="2464013" y="-10146"/>
                    <a:pt x="4748854" y="17545"/>
                    <a:pt x="6878719" y="11966"/>
                  </a:cubicBezTo>
                  <a:cubicBezTo>
                    <a:pt x="8302230" y="149226"/>
                    <a:pt x="7866720" y="-592810"/>
                    <a:pt x="7945881" y="3223124"/>
                  </a:cubicBezTo>
                  <a:close/>
                </a:path>
              </a:pathLst>
            </a:custGeom>
            <a:blipFill>
              <a:blip r:embed="rId2"/>
              <a:stretch>
                <a:fillRect l="-50852" t="-203" r="-51105" b="-204"/>
              </a:stretch>
            </a:blipFill>
          </p:spPr>
        </p:sp>
      </p:grpSp>
      <p:sp>
        <p:nvSpPr>
          <p:cNvPr id="4" name="TextBox 4"/>
          <p:cNvSpPr txBox="1"/>
          <p:nvPr/>
        </p:nvSpPr>
        <p:spPr>
          <a:xfrm>
            <a:off x="1961571" y="1135224"/>
            <a:ext cx="8852455" cy="7137908"/>
          </a:xfrm>
          <a:prstGeom prst="rect">
            <a:avLst/>
          </a:prstGeom>
        </p:spPr>
        <p:txBody>
          <a:bodyPr lIns="0" tIns="0" rIns="0" bIns="0" rtlCol="0" anchor="t">
            <a:spAutoFit/>
          </a:bodyPr>
          <a:lstStyle/>
          <a:p>
            <a:pPr algn="l">
              <a:lnSpc>
                <a:spcPts val="5565"/>
              </a:lnSpc>
            </a:pPr>
            <a:r>
              <a:rPr lang="en-US" sz="4599">
                <a:solidFill>
                  <a:srgbClr val="723347"/>
                </a:solidFill>
                <a:latin typeface="Childling"/>
                <a:ea typeface="Childling"/>
                <a:cs typeface="Childling"/>
                <a:sym typeface="Childling"/>
              </a:rPr>
              <a:t>La catequesis es un espacio de escucha.</a:t>
            </a:r>
          </a:p>
          <a:p>
            <a:pPr algn="l">
              <a:lnSpc>
                <a:spcPts val="5565"/>
              </a:lnSpc>
            </a:pPr>
            <a:r>
              <a:rPr lang="en-US" sz="4599">
                <a:solidFill>
                  <a:srgbClr val="221D1A"/>
                </a:solidFill>
                <a:latin typeface="Childling"/>
                <a:ea typeface="Childling"/>
                <a:cs typeface="Childling"/>
                <a:sym typeface="Childling"/>
              </a:rPr>
              <a:t>La catequesis debe ser un ámbito donde todos puedan expresarse y ser escuchados. Es necesario promover una verdadera cultura del encuentro que supere el esquema meramente</a:t>
            </a:r>
          </a:p>
          <a:p>
            <a:pPr marL="0" lvl="0" indent="0" algn="l">
              <a:lnSpc>
                <a:spcPts val="5565"/>
              </a:lnSpc>
            </a:pPr>
            <a:r>
              <a:rPr lang="en-US" sz="4599">
                <a:solidFill>
                  <a:srgbClr val="221D1A"/>
                </a:solidFill>
                <a:latin typeface="Childling"/>
                <a:ea typeface="Childling"/>
                <a:cs typeface="Childling"/>
                <a:sym typeface="Childling"/>
              </a:rPr>
              <a:t> transmisivo y favorezca el diálogo, la acogida y el discernimiento comunitario. Debe caracterizar el acompañamiento de los procesos su identidad más precisa.</a:t>
            </a:r>
          </a:p>
        </p:txBody>
      </p:sp>
      <p:sp>
        <p:nvSpPr>
          <p:cNvPr id="5" name="TextBox 5"/>
          <p:cNvSpPr txBox="1"/>
          <p:nvPr/>
        </p:nvSpPr>
        <p:spPr>
          <a:xfrm>
            <a:off x="1028700" y="8684895"/>
            <a:ext cx="12029093" cy="573405"/>
          </a:xfrm>
          <a:prstGeom prst="rect">
            <a:avLst/>
          </a:prstGeom>
        </p:spPr>
        <p:txBody>
          <a:bodyPr lIns="0" tIns="0" rIns="0" bIns="0" rtlCol="0" anchor="t">
            <a:spAutoFit/>
          </a:bodyPr>
          <a:lstStyle/>
          <a:p>
            <a:pPr marL="0" lvl="0" indent="0" algn="l">
              <a:lnSpc>
                <a:spcPts val="4620"/>
              </a:lnSpc>
            </a:pPr>
            <a:r>
              <a:rPr lang="en-US" sz="3300">
                <a:solidFill>
                  <a:srgbClr val="221D1A"/>
                </a:solidFill>
                <a:latin typeface="Gochi Hand"/>
                <a:ea typeface="Gochi Hand"/>
                <a:cs typeface="Gochi Hand"/>
                <a:sym typeface="Gochi Hand"/>
              </a:rPr>
              <a:t>Cf. Manifiesto de la Catequesis Narrativa (Scala), nn. 6–8.</a:t>
            </a:r>
          </a:p>
        </p:txBody>
      </p:sp>
      <p:sp>
        <p:nvSpPr>
          <p:cNvPr id="6" name="TextBox 6"/>
          <p:cNvSpPr txBox="1"/>
          <p:nvPr/>
        </p:nvSpPr>
        <p:spPr>
          <a:xfrm>
            <a:off x="1028700" y="915197"/>
            <a:ext cx="932446" cy="563880"/>
          </a:xfrm>
          <a:prstGeom prst="rect">
            <a:avLst/>
          </a:prstGeom>
        </p:spPr>
        <p:txBody>
          <a:bodyPr wrap="square" lIns="0" tIns="0" rIns="0" bIns="0" rtlCol="0" anchor="t">
            <a:spAutoFit/>
          </a:bodyPr>
          <a:lstStyle/>
          <a:p>
            <a:pPr algn="ctr">
              <a:lnSpc>
                <a:spcPts val="4620"/>
              </a:lnSpc>
            </a:pPr>
            <a:r>
              <a:rPr lang="en-US" sz="3300" b="1" dirty="0">
                <a:solidFill>
                  <a:srgbClr val="000000"/>
                </a:solidFill>
                <a:latin typeface="Open Sans Bold"/>
                <a:ea typeface="Open Sans Bold"/>
                <a:cs typeface="Open Sans Bold"/>
                <a:sym typeface="Open Sans Bold"/>
              </a:rPr>
              <a:t>9.</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459149" y="1649954"/>
            <a:ext cx="5800151" cy="5800151"/>
            <a:chOff x="0" y="0"/>
            <a:chExt cx="14840029" cy="14840029"/>
          </a:xfrm>
        </p:grpSpPr>
        <p:sp>
          <p:nvSpPr>
            <p:cNvPr id="3" name="Freeform 3"/>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94B143"/>
            </a:solidFill>
          </p:spPr>
        </p:sp>
        <p:sp>
          <p:nvSpPr>
            <p:cNvPr id="4" name="Freeform 4"/>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id="5" name="Freeform 5"/>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2"/>
              <a:stretch>
                <a:fillRect l="-16265" r="-16265"/>
              </a:stretch>
            </a:blipFill>
          </p:spPr>
        </p:sp>
      </p:grpSp>
      <p:sp>
        <p:nvSpPr>
          <p:cNvPr id="6" name="TextBox 6"/>
          <p:cNvSpPr txBox="1"/>
          <p:nvPr/>
        </p:nvSpPr>
        <p:spPr>
          <a:xfrm>
            <a:off x="1626664" y="1122180"/>
            <a:ext cx="9661733" cy="7137908"/>
          </a:xfrm>
          <a:prstGeom prst="rect">
            <a:avLst/>
          </a:prstGeom>
        </p:spPr>
        <p:txBody>
          <a:bodyPr lIns="0" tIns="0" rIns="0" bIns="0" rtlCol="0" anchor="t">
            <a:spAutoFit/>
          </a:bodyPr>
          <a:lstStyle/>
          <a:p>
            <a:pPr algn="l">
              <a:lnSpc>
                <a:spcPts val="5565"/>
              </a:lnSpc>
            </a:pPr>
            <a:r>
              <a:rPr lang="en-US" sz="4599">
                <a:solidFill>
                  <a:srgbClr val="723347"/>
                </a:solidFill>
                <a:latin typeface="Childling"/>
                <a:ea typeface="Childling"/>
                <a:cs typeface="Childling"/>
                <a:sym typeface="Childling"/>
              </a:rPr>
              <a:t>La catequesis conduce al compromiso solidario y samaritano.</a:t>
            </a:r>
          </a:p>
          <a:p>
            <a:pPr algn="l">
              <a:lnSpc>
                <a:spcPts val="5565"/>
              </a:lnSpc>
            </a:pPr>
            <a:r>
              <a:rPr lang="en-US" sz="4599">
                <a:solidFill>
                  <a:srgbClr val="221D1A"/>
                </a:solidFill>
                <a:latin typeface="Childling"/>
                <a:ea typeface="Childling"/>
                <a:cs typeface="Childling"/>
                <a:sym typeface="Childling"/>
              </a:rPr>
              <a:t>La catequesis inicia en el compromiso concreto con los más necesitados: pobres, enfermos y excluidos. El amor a Dios está inseparablemente unido al amor al prójimo. </a:t>
            </a:r>
          </a:p>
          <a:p>
            <a:pPr marL="0" lvl="0" indent="0" algn="l">
              <a:lnSpc>
                <a:spcPts val="5565"/>
              </a:lnSpc>
            </a:pPr>
            <a:r>
              <a:rPr lang="en-US" sz="4599">
                <a:solidFill>
                  <a:srgbClr val="221D1A"/>
                </a:solidFill>
                <a:latin typeface="Childling"/>
                <a:ea typeface="Childling"/>
                <a:cs typeface="Childling"/>
                <a:sym typeface="Childling"/>
              </a:rPr>
              <a:t>Por eso, está llamada a formar discípulos capaces de hacerse prójimos, viviendo una fe que se expresa en la cercanía, la compasión y el compromiso activo con el sufrimiento del otro.</a:t>
            </a:r>
          </a:p>
        </p:txBody>
      </p:sp>
      <p:sp>
        <p:nvSpPr>
          <p:cNvPr id="7" name="TextBox 7"/>
          <p:cNvSpPr txBox="1"/>
          <p:nvPr/>
        </p:nvSpPr>
        <p:spPr>
          <a:xfrm>
            <a:off x="661422" y="8620268"/>
            <a:ext cx="17276304" cy="1199863"/>
          </a:xfrm>
          <a:prstGeom prst="rect">
            <a:avLst/>
          </a:prstGeom>
        </p:spPr>
        <p:txBody>
          <a:bodyPr lIns="0" tIns="0" rIns="0" bIns="0" rtlCol="0" anchor="t">
            <a:spAutoFit/>
          </a:bodyPr>
          <a:lstStyle/>
          <a:p>
            <a:pPr algn="l">
              <a:lnSpc>
                <a:spcPts val="4816"/>
              </a:lnSpc>
            </a:pPr>
            <a:r>
              <a:rPr lang="en-US" sz="3440">
                <a:solidFill>
                  <a:srgbClr val="221D1A"/>
                </a:solidFill>
                <a:latin typeface="Gochi Hand"/>
                <a:ea typeface="Gochi Hand"/>
                <a:cs typeface="Gochi Hand"/>
                <a:sym typeface="Gochi Hand"/>
              </a:rPr>
              <a:t>Cf. Directorio para la Catequesis, 379; Aparecida, 384–391; Evangelii Gaudium, 186–192.</a:t>
            </a:r>
          </a:p>
          <a:p>
            <a:pPr marL="0" lvl="0" indent="0" algn="l">
              <a:lnSpc>
                <a:spcPts val="4816"/>
              </a:lnSpc>
            </a:pPr>
            <a:endParaRPr lang="en-US" sz="3440">
              <a:solidFill>
                <a:srgbClr val="221D1A"/>
              </a:solidFill>
              <a:latin typeface="Gochi Hand"/>
              <a:ea typeface="Gochi Hand"/>
              <a:cs typeface="Gochi Hand"/>
              <a:sym typeface="Gochi Hand"/>
            </a:endParaRPr>
          </a:p>
        </p:txBody>
      </p:sp>
      <p:sp>
        <p:nvSpPr>
          <p:cNvPr id="8" name="TextBox 8"/>
          <p:cNvSpPr txBox="1"/>
          <p:nvPr/>
        </p:nvSpPr>
        <p:spPr>
          <a:xfrm>
            <a:off x="1626664" y="464820"/>
            <a:ext cx="964136" cy="563880"/>
          </a:xfrm>
          <a:prstGeom prst="rect">
            <a:avLst/>
          </a:prstGeom>
        </p:spPr>
        <p:txBody>
          <a:bodyPr wrap="square" lIns="0" tIns="0" rIns="0" bIns="0" rtlCol="0" anchor="t">
            <a:spAutoFit/>
          </a:bodyPr>
          <a:lstStyle/>
          <a:p>
            <a:pPr algn="ctr">
              <a:lnSpc>
                <a:spcPts val="4620"/>
              </a:lnSpc>
            </a:pPr>
            <a:r>
              <a:rPr lang="en-US" sz="3300" b="1" dirty="0">
                <a:solidFill>
                  <a:srgbClr val="221D1A"/>
                </a:solidFill>
                <a:latin typeface="Open Sans Bold"/>
                <a:ea typeface="Open Sans Bold"/>
                <a:cs typeface="Open Sans Bold"/>
                <a:sym typeface="Open Sans Bold"/>
              </a:rPr>
              <a:t>10.</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6666" b="-16666"/>
            </a:stretch>
          </a:blipFill>
        </p:spPr>
      </p:sp>
      <p:sp>
        <p:nvSpPr>
          <p:cNvPr id="3" name="TextBox 3"/>
          <p:cNvSpPr txBox="1"/>
          <p:nvPr/>
        </p:nvSpPr>
        <p:spPr>
          <a:xfrm>
            <a:off x="3447535" y="337668"/>
            <a:ext cx="11599515" cy="7291477"/>
          </a:xfrm>
          <a:prstGeom prst="rect">
            <a:avLst/>
          </a:prstGeom>
        </p:spPr>
        <p:txBody>
          <a:bodyPr lIns="0" tIns="0" rIns="0" bIns="0" rtlCol="0" anchor="t">
            <a:spAutoFit/>
          </a:bodyPr>
          <a:lstStyle/>
          <a:p>
            <a:pPr marL="0" lvl="0" indent="0" algn="ctr">
              <a:lnSpc>
                <a:spcPts val="11143"/>
              </a:lnSpc>
            </a:pPr>
            <a:r>
              <a:rPr lang="en-US" sz="10318">
                <a:solidFill>
                  <a:srgbClr val="221D1A"/>
                </a:solidFill>
                <a:latin typeface="Childling"/>
                <a:ea typeface="Childling"/>
                <a:cs typeface="Childling"/>
                <a:sym typeface="Childling"/>
              </a:rPr>
              <a:t>“Gracias Catequistas, por ser canto de fe y raíz de esperanza que florece en nuestra tierra.”  </a:t>
            </a:r>
          </a:p>
        </p:txBody>
      </p:sp>
      <p:sp>
        <p:nvSpPr>
          <p:cNvPr id="6" name="TextBox 6"/>
          <p:cNvSpPr txBox="1"/>
          <p:nvPr/>
        </p:nvSpPr>
        <p:spPr>
          <a:xfrm>
            <a:off x="7036973" y="8737867"/>
            <a:ext cx="4214055" cy="887095"/>
          </a:xfrm>
          <a:prstGeom prst="rect">
            <a:avLst/>
          </a:prstGeom>
        </p:spPr>
        <p:txBody>
          <a:bodyPr lIns="0" tIns="0" rIns="0" bIns="0" rtlCol="0" anchor="t">
            <a:spAutoFit/>
          </a:bodyPr>
          <a:lstStyle/>
          <a:p>
            <a:pPr algn="ctr">
              <a:lnSpc>
                <a:spcPts val="7279"/>
              </a:lnSpc>
            </a:pPr>
            <a:r>
              <a:rPr lang="en-US" sz="5199">
                <a:solidFill>
                  <a:srgbClr val="221D1A"/>
                </a:solidFill>
                <a:latin typeface="Gochi Hand"/>
                <a:ea typeface="Gochi Hand"/>
                <a:cs typeface="Gochi Hand"/>
                <a:sym typeface="Gochi Hand"/>
              </a:rPr>
              <a:t>EN.CA.SA 2026</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035416" y="2531558"/>
            <a:ext cx="5223884" cy="5223884"/>
            <a:chOff x="0" y="0"/>
            <a:chExt cx="14840029" cy="14840029"/>
          </a:xfrm>
        </p:grpSpPr>
        <p:sp>
          <p:nvSpPr>
            <p:cNvPr id="3" name="Freeform 3"/>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94B143"/>
            </a:solidFill>
          </p:spPr>
        </p:sp>
        <p:sp>
          <p:nvSpPr>
            <p:cNvPr id="4" name="Freeform 4"/>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id="5" name="Freeform 5"/>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2"/>
              <a:stretch>
                <a:fillRect l="223" r="223"/>
              </a:stretch>
            </a:blipFill>
          </p:spPr>
        </p:sp>
      </p:grpSp>
      <p:sp>
        <p:nvSpPr>
          <p:cNvPr id="6" name="TextBox 6"/>
          <p:cNvSpPr txBox="1"/>
          <p:nvPr/>
        </p:nvSpPr>
        <p:spPr>
          <a:xfrm>
            <a:off x="528638" y="1983740"/>
            <a:ext cx="11204145" cy="6699504"/>
          </a:xfrm>
          <a:prstGeom prst="rect">
            <a:avLst/>
          </a:prstGeom>
        </p:spPr>
        <p:txBody>
          <a:bodyPr lIns="0" tIns="0" rIns="0" bIns="0" rtlCol="0" anchor="t">
            <a:spAutoFit/>
          </a:bodyPr>
          <a:lstStyle/>
          <a:p>
            <a:pPr algn="ctr">
              <a:lnSpc>
                <a:spcPts val="5808"/>
              </a:lnSpc>
            </a:pPr>
            <a:r>
              <a:rPr lang="en-US" sz="4800">
                <a:solidFill>
                  <a:srgbClr val="723347"/>
                </a:solidFill>
                <a:latin typeface="Childling"/>
                <a:ea typeface="Childling"/>
                <a:cs typeface="Childling"/>
                <a:sym typeface="Childling"/>
              </a:rPr>
              <a:t>La</a:t>
            </a:r>
            <a:r>
              <a:rPr lang="en-US" sz="4800">
                <a:solidFill>
                  <a:srgbClr val="221D1A"/>
                </a:solidFill>
                <a:latin typeface="Childling"/>
                <a:ea typeface="Childling"/>
                <a:cs typeface="Childling"/>
                <a:sym typeface="Childling"/>
              </a:rPr>
              <a:t> </a:t>
            </a:r>
            <a:r>
              <a:rPr lang="en-US" sz="4800">
                <a:solidFill>
                  <a:srgbClr val="723347"/>
                </a:solidFill>
                <a:latin typeface="Childling"/>
                <a:ea typeface="Childling"/>
                <a:cs typeface="Childling"/>
                <a:sym typeface="Childling"/>
              </a:rPr>
              <a:t>catequesis es una acción esencialmente eclesia</a:t>
            </a:r>
            <a:r>
              <a:rPr lang="en-US" sz="4800">
                <a:solidFill>
                  <a:srgbClr val="221D1A"/>
                </a:solidFill>
                <a:latin typeface="Childling"/>
                <a:ea typeface="Childling"/>
                <a:cs typeface="Childling"/>
                <a:sym typeface="Childling"/>
              </a:rPr>
              <a:t>l</a:t>
            </a:r>
          </a:p>
          <a:p>
            <a:pPr algn="ctr">
              <a:lnSpc>
                <a:spcPts val="5808"/>
              </a:lnSpc>
            </a:pPr>
            <a:r>
              <a:rPr lang="en-US" sz="4800">
                <a:solidFill>
                  <a:srgbClr val="221D1A"/>
                </a:solidFill>
                <a:latin typeface="Childling"/>
                <a:ea typeface="Childling"/>
                <a:cs typeface="Childling"/>
                <a:sym typeface="Childling"/>
              </a:rPr>
              <a:t>La catequesis es una acción propia de la Iglesia, comunidad del Cristo Resucitado, animada por el Espíritu Santo. No puede concebirse como un servicio aislado de la vida de fe del Pueblo de Dios. La Iglesia, continuadora de la misión de Jesucristo Maestro, es el verdadero sujeto de la catequesis y ha sido enviada para ser maestra de la fe</a:t>
            </a:r>
          </a:p>
          <a:p>
            <a:pPr marL="0" lvl="0" indent="0" algn="ctr">
              <a:lnSpc>
                <a:spcPts val="5808"/>
              </a:lnSpc>
            </a:pPr>
            <a:endParaRPr lang="en-US" sz="4800">
              <a:solidFill>
                <a:srgbClr val="221D1A"/>
              </a:solidFill>
              <a:latin typeface="Childling"/>
              <a:ea typeface="Childling"/>
              <a:cs typeface="Childling"/>
              <a:sym typeface="Childling"/>
            </a:endParaRPr>
          </a:p>
        </p:txBody>
      </p:sp>
      <p:sp>
        <p:nvSpPr>
          <p:cNvPr id="7" name="TextBox 7"/>
          <p:cNvSpPr txBox="1"/>
          <p:nvPr/>
        </p:nvSpPr>
        <p:spPr>
          <a:xfrm>
            <a:off x="528638" y="8426069"/>
            <a:ext cx="13650119" cy="760992"/>
          </a:xfrm>
          <a:prstGeom prst="rect">
            <a:avLst/>
          </a:prstGeom>
        </p:spPr>
        <p:txBody>
          <a:bodyPr lIns="0" tIns="0" rIns="0" bIns="0" rtlCol="0" anchor="t">
            <a:spAutoFit/>
          </a:bodyPr>
          <a:lstStyle/>
          <a:p>
            <a:pPr algn="l">
              <a:lnSpc>
                <a:spcPts val="6570"/>
              </a:lnSpc>
            </a:pPr>
            <a:r>
              <a:rPr lang="en-US" sz="3369">
                <a:solidFill>
                  <a:srgbClr val="221D1A"/>
                </a:solidFill>
                <a:latin typeface="Gochi Hand"/>
                <a:ea typeface="Gochi Hand"/>
                <a:cs typeface="Gochi Hand"/>
                <a:sym typeface="Gochi Hand"/>
              </a:rPr>
              <a:t>Cf. Directorio para la Catequesis (2020), 55–56; Aparecida 278</a:t>
            </a:r>
          </a:p>
        </p:txBody>
      </p:sp>
      <p:sp>
        <p:nvSpPr>
          <p:cNvPr id="8" name="TextBox 8"/>
          <p:cNvSpPr txBox="1"/>
          <p:nvPr/>
        </p:nvSpPr>
        <p:spPr>
          <a:xfrm>
            <a:off x="1028700" y="962025"/>
            <a:ext cx="402215" cy="629920"/>
          </a:xfrm>
          <a:prstGeom prst="rect">
            <a:avLst/>
          </a:prstGeom>
        </p:spPr>
        <p:txBody>
          <a:bodyPr lIns="0" tIns="0" rIns="0" bIns="0" rtlCol="0" anchor="t">
            <a:spAutoFit/>
          </a:bodyPr>
          <a:lstStyle/>
          <a:p>
            <a:pPr algn="ctr">
              <a:lnSpc>
                <a:spcPts val="5179"/>
              </a:lnSpc>
            </a:pPr>
            <a:r>
              <a:rPr lang="en-US" sz="3699" b="1" dirty="0">
                <a:solidFill>
                  <a:srgbClr val="221D1A"/>
                </a:solidFill>
                <a:latin typeface="Open Sans Bold"/>
                <a:ea typeface="Open Sans Bold"/>
                <a:cs typeface="Open Sans Bold"/>
                <a:sym typeface="Open Sans Bold"/>
              </a:rPr>
              <a:t>1.</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sp>
        <p:nvSpPr>
          <p:cNvPr id="2" name="Freeform 2"/>
          <p:cNvSpPr/>
          <p:nvPr/>
        </p:nvSpPr>
        <p:spPr>
          <a:xfrm rot="-10800000">
            <a:off x="1658098" y="306780"/>
            <a:ext cx="14560003" cy="9980220"/>
          </a:xfrm>
          <a:custGeom>
            <a:avLst/>
            <a:gdLst/>
            <a:ahLst/>
            <a:cxnLst/>
            <a:rect l="l" t="t" r="r" b="b"/>
            <a:pathLst>
              <a:path w="14560003" h="9980220">
                <a:moveTo>
                  <a:pt x="0" y="0"/>
                </a:moveTo>
                <a:lnTo>
                  <a:pt x="14560003" y="0"/>
                </a:lnTo>
                <a:lnTo>
                  <a:pt x="14560003" y="9980220"/>
                </a:lnTo>
                <a:lnTo>
                  <a:pt x="0" y="9980220"/>
                </a:lnTo>
                <a:lnTo>
                  <a:pt x="0" y="0"/>
                </a:lnTo>
                <a:close/>
              </a:path>
            </a:pathLst>
          </a:custGeom>
          <a:blipFill>
            <a:blip r:embed="rId2">
              <a:alphaModFix amt="40000"/>
              <a:extLst>
                <a:ext uri="{96DAC541-7B7A-43D3-8B79-37D633B846F1}">
                  <asvg:svgBlip xmlns:asvg="http://schemas.microsoft.com/office/drawing/2016/SVG/main" r:embed="rId3"/>
                </a:ext>
              </a:extLst>
            </a:blip>
            <a:stretch>
              <a:fillRect/>
            </a:stretch>
          </a:blipFill>
          <a:ln cap="sq">
            <a:noFill/>
            <a:prstDash val="solid"/>
            <a:miter/>
          </a:ln>
        </p:spPr>
      </p:sp>
      <p:sp>
        <p:nvSpPr>
          <p:cNvPr id="3" name="TextBox 3"/>
          <p:cNvSpPr txBox="1"/>
          <p:nvPr/>
        </p:nvSpPr>
        <p:spPr>
          <a:xfrm>
            <a:off x="1028700" y="904875"/>
            <a:ext cx="10556201" cy="6763639"/>
          </a:xfrm>
          <a:prstGeom prst="rect">
            <a:avLst/>
          </a:prstGeom>
        </p:spPr>
        <p:txBody>
          <a:bodyPr lIns="0" tIns="0" rIns="0" bIns="0" rtlCol="0" anchor="t">
            <a:spAutoFit/>
          </a:bodyPr>
          <a:lstStyle/>
          <a:p>
            <a:pPr algn="ctr">
              <a:lnSpc>
                <a:spcPts val="5887"/>
              </a:lnSpc>
            </a:pPr>
            <a:r>
              <a:rPr lang="en-US" sz="4599" dirty="0">
                <a:solidFill>
                  <a:srgbClr val="723347"/>
                </a:solidFill>
                <a:latin typeface="Childling"/>
                <a:ea typeface="Childling"/>
                <a:cs typeface="Childling"/>
                <a:sym typeface="Childling"/>
              </a:rPr>
              <a:t>La </a:t>
            </a:r>
            <a:r>
              <a:rPr lang="en-US" sz="4599" dirty="0" err="1">
                <a:solidFill>
                  <a:srgbClr val="723347"/>
                </a:solidFill>
                <a:latin typeface="Childling"/>
                <a:ea typeface="Childling"/>
                <a:cs typeface="Childling"/>
                <a:sym typeface="Childling"/>
              </a:rPr>
              <a:t>catequesis</a:t>
            </a:r>
            <a:r>
              <a:rPr lang="en-US" sz="4599" dirty="0">
                <a:solidFill>
                  <a:srgbClr val="723347"/>
                </a:solidFill>
                <a:latin typeface="Childling"/>
                <a:ea typeface="Childling"/>
                <a:cs typeface="Childling"/>
                <a:sym typeface="Childling"/>
              </a:rPr>
              <a:t> es </a:t>
            </a:r>
            <a:r>
              <a:rPr lang="en-US" sz="4599" dirty="0" err="1">
                <a:solidFill>
                  <a:srgbClr val="723347"/>
                </a:solidFill>
                <a:latin typeface="Childling"/>
                <a:ea typeface="Childling"/>
                <a:cs typeface="Childling"/>
                <a:sym typeface="Childling"/>
              </a:rPr>
              <a:t>cristocéntrica</a:t>
            </a:r>
            <a:endParaRPr lang="en-US" sz="4599" dirty="0">
              <a:solidFill>
                <a:srgbClr val="723347"/>
              </a:solidFill>
              <a:latin typeface="Childling"/>
              <a:ea typeface="Childling"/>
              <a:cs typeface="Childling"/>
              <a:sym typeface="Childling"/>
            </a:endParaRPr>
          </a:p>
          <a:p>
            <a:pPr marL="0" lvl="0" indent="0" algn="ctr">
              <a:lnSpc>
                <a:spcPts val="5887"/>
              </a:lnSpc>
            </a:pPr>
            <a:r>
              <a:rPr lang="en-US" sz="4599" dirty="0">
                <a:solidFill>
                  <a:srgbClr val="221D1A"/>
                </a:solidFill>
                <a:latin typeface="Childling"/>
                <a:ea typeface="Childling"/>
                <a:cs typeface="Childling"/>
                <a:sym typeface="Childling"/>
              </a:rPr>
              <a:t>El </a:t>
            </a:r>
            <a:r>
              <a:rPr lang="en-US" sz="4599" dirty="0" err="1">
                <a:solidFill>
                  <a:srgbClr val="221D1A"/>
                </a:solidFill>
                <a:latin typeface="Childling"/>
                <a:ea typeface="Childling"/>
                <a:cs typeface="Childling"/>
                <a:sym typeface="Childling"/>
              </a:rPr>
              <a:t>centro</a:t>
            </a:r>
            <a:r>
              <a:rPr lang="en-US" sz="4599" dirty="0">
                <a:solidFill>
                  <a:srgbClr val="221D1A"/>
                </a:solidFill>
                <a:latin typeface="Childling"/>
                <a:ea typeface="Childling"/>
                <a:cs typeface="Childling"/>
                <a:sym typeface="Childling"/>
              </a:rPr>
              <a:t> de la </a:t>
            </a:r>
            <a:r>
              <a:rPr lang="en-US" sz="4599" dirty="0" err="1">
                <a:solidFill>
                  <a:srgbClr val="221D1A"/>
                </a:solidFill>
                <a:latin typeface="Childling"/>
                <a:ea typeface="Childling"/>
                <a:cs typeface="Childling"/>
                <a:sym typeface="Childling"/>
              </a:rPr>
              <a:t>catequesis</a:t>
            </a:r>
            <a:r>
              <a:rPr lang="en-US" sz="4599" dirty="0">
                <a:solidFill>
                  <a:srgbClr val="221D1A"/>
                </a:solidFill>
                <a:latin typeface="Childling"/>
                <a:ea typeface="Childling"/>
                <a:cs typeface="Childling"/>
                <a:sym typeface="Childling"/>
              </a:rPr>
              <a:t> es </a:t>
            </a:r>
            <a:r>
              <a:rPr lang="en-US" sz="4599" dirty="0" err="1">
                <a:solidFill>
                  <a:srgbClr val="221D1A"/>
                </a:solidFill>
                <a:latin typeface="Childling"/>
                <a:ea typeface="Childling"/>
                <a:cs typeface="Childling"/>
                <a:sym typeface="Childling"/>
              </a:rPr>
              <a:t>Jesucristo</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especialmente</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el</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misterio</a:t>
            </a:r>
            <a:r>
              <a:rPr lang="en-US" sz="4599" dirty="0">
                <a:solidFill>
                  <a:srgbClr val="221D1A"/>
                </a:solidFill>
                <a:latin typeface="Childling"/>
                <a:ea typeface="Childling"/>
                <a:cs typeface="Childling"/>
                <a:sym typeface="Childling"/>
              </a:rPr>
              <a:t> de </a:t>
            </a:r>
            <a:r>
              <a:rPr lang="en-US" sz="4599" dirty="0" err="1">
                <a:solidFill>
                  <a:srgbClr val="221D1A"/>
                </a:solidFill>
                <a:latin typeface="Childling"/>
                <a:ea typeface="Childling"/>
                <a:cs typeface="Childling"/>
                <a:sym typeface="Childling"/>
              </a:rPr>
              <a:t>su</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vida</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muerte</a:t>
            </a:r>
            <a:r>
              <a:rPr lang="en-US" sz="4599" dirty="0">
                <a:solidFill>
                  <a:srgbClr val="221D1A"/>
                </a:solidFill>
                <a:latin typeface="Childling"/>
                <a:ea typeface="Childling"/>
                <a:cs typeface="Childling"/>
                <a:sym typeface="Childling"/>
              </a:rPr>
              <a:t> y </a:t>
            </a:r>
            <a:r>
              <a:rPr lang="en-US" sz="4599" dirty="0" err="1">
                <a:solidFill>
                  <a:srgbClr val="221D1A"/>
                </a:solidFill>
                <a:latin typeface="Childling"/>
                <a:ea typeface="Childling"/>
                <a:cs typeface="Childling"/>
                <a:sym typeface="Childling"/>
              </a:rPr>
              <a:t>resurrección</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Él</a:t>
            </a:r>
            <a:r>
              <a:rPr lang="en-US" sz="4599" dirty="0">
                <a:solidFill>
                  <a:srgbClr val="221D1A"/>
                </a:solidFill>
                <a:latin typeface="Childling"/>
                <a:ea typeface="Childling"/>
                <a:cs typeface="Childling"/>
                <a:sym typeface="Childling"/>
              </a:rPr>
              <a:t> es también </a:t>
            </a:r>
            <a:r>
              <a:rPr lang="en-US" sz="4599" dirty="0" err="1">
                <a:solidFill>
                  <a:srgbClr val="221D1A"/>
                </a:solidFill>
                <a:latin typeface="Childling"/>
                <a:ea typeface="Childling"/>
                <a:cs typeface="Childling"/>
                <a:sym typeface="Childling"/>
              </a:rPr>
              <a:t>su</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modelo</a:t>
            </a:r>
            <a:r>
              <a:rPr lang="en-US" sz="4599" dirty="0">
                <a:solidFill>
                  <a:srgbClr val="221D1A"/>
                </a:solidFill>
                <a:latin typeface="Childling"/>
                <a:ea typeface="Childling"/>
                <a:cs typeface="Childling"/>
                <a:sym typeface="Childling"/>
              </a:rPr>
              <a:t>: no solo </a:t>
            </a:r>
            <a:r>
              <a:rPr lang="en-US" sz="4599" dirty="0" err="1">
                <a:solidFill>
                  <a:srgbClr val="221D1A"/>
                </a:solidFill>
                <a:latin typeface="Childling"/>
                <a:ea typeface="Childling"/>
                <a:cs typeface="Childling"/>
                <a:sym typeface="Childling"/>
              </a:rPr>
              <a:t>por</a:t>
            </a:r>
            <a:r>
              <a:rPr lang="en-US" sz="4599" dirty="0">
                <a:solidFill>
                  <a:srgbClr val="221D1A"/>
                </a:solidFill>
                <a:latin typeface="Childling"/>
                <a:ea typeface="Childling"/>
                <a:cs typeface="Childling"/>
                <a:sym typeface="Childling"/>
              </a:rPr>
              <a:t> sus </a:t>
            </a:r>
            <a:r>
              <a:rPr lang="en-US" sz="4599" dirty="0" err="1">
                <a:solidFill>
                  <a:srgbClr val="221D1A"/>
                </a:solidFill>
                <a:latin typeface="Childling"/>
                <a:ea typeface="Childling"/>
                <a:cs typeface="Childling"/>
                <a:sym typeface="Childling"/>
              </a:rPr>
              <a:t>enseñanzas</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sino</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por</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su</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cercanía</a:t>
            </a:r>
            <a:r>
              <a:rPr lang="en-US" sz="4599" dirty="0">
                <a:solidFill>
                  <a:srgbClr val="221D1A"/>
                </a:solidFill>
                <a:latin typeface="Childling"/>
                <a:ea typeface="Childling"/>
                <a:cs typeface="Childling"/>
                <a:sym typeface="Childling"/>
              </a:rPr>
              <a:t> a las personas, </a:t>
            </a:r>
            <a:r>
              <a:rPr lang="en-US" sz="4599" dirty="0" err="1">
                <a:solidFill>
                  <a:srgbClr val="221D1A"/>
                </a:solidFill>
                <a:latin typeface="Childling"/>
                <a:ea typeface="Childling"/>
                <a:cs typeface="Childling"/>
                <a:sym typeface="Childling"/>
              </a:rPr>
              <a:t>en</a:t>
            </a:r>
            <a:r>
              <a:rPr lang="en-US" sz="4599" dirty="0">
                <a:solidFill>
                  <a:srgbClr val="221D1A"/>
                </a:solidFill>
                <a:latin typeface="Childling"/>
                <a:ea typeface="Childling"/>
                <a:cs typeface="Childling"/>
                <a:sym typeface="Childling"/>
              </a:rPr>
              <a:t> particular a </a:t>
            </a:r>
            <a:r>
              <a:rPr lang="en-US" sz="4599" dirty="0" err="1">
                <a:solidFill>
                  <a:srgbClr val="221D1A"/>
                </a:solidFill>
                <a:latin typeface="Childling"/>
                <a:ea typeface="Childling"/>
                <a:cs typeface="Childling"/>
                <a:sym typeface="Childling"/>
              </a:rPr>
              <a:t>quienes</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sufren</a:t>
            </a:r>
            <a:r>
              <a:rPr lang="en-US" sz="4599" dirty="0">
                <a:solidFill>
                  <a:srgbClr val="221D1A"/>
                </a:solidFill>
                <a:latin typeface="Childling"/>
                <a:ea typeface="Childling"/>
                <a:cs typeface="Childling"/>
                <a:sym typeface="Childling"/>
              </a:rPr>
              <a:t>, y </a:t>
            </a:r>
            <a:r>
              <a:rPr lang="en-US" sz="4599" dirty="0" err="1">
                <a:solidFill>
                  <a:srgbClr val="221D1A"/>
                </a:solidFill>
                <a:latin typeface="Childling"/>
                <a:ea typeface="Childling"/>
                <a:cs typeface="Childling"/>
                <a:sym typeface="Childling"/>
              </a:rPr>
              <a:t>por</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su</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obediencia</a:t>
            </a:r>
            <a:r>
              <a:rPr lang="en-US" sz="4599" dirty="0">
                <a:solidFill>
                  <a:srgbClr val="221D1A"/>
                </a:solidFill>
                <a:latin typeface="Childling"/>
                <a:ea typeface="Childling"/>
                <a:cs typeface="Childling"/>
                <a:sym typeface="Childling"/>
              </a:rPr>
              <a:t> al Padre. La Palabra de Dios —</a:t>
            </a:r>
            <a:r>
              <a:rPr lang="en-US" sz="4599" dirty="0" err="1">
                <a:solidFill>
                  <a:srgbClr val="221D1A"/>
                </a:solidFill>
                <a:latin typeface="Childling"/>
                <a:ea typeface="Childling"/>
                <a:cs typeface="Childling"/>
                <a:sym typeface="Childling"/>
              </a:rPr>
              <a:t>especialmente</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los</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Evangelios</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ocupa</a:t>
            </a:r>
            <a:r>
              <a:rPr lang="en-US" sz="4599" dirty="0">
                <a:solidFill>
                  <a:srgbClr val="221D1A"/>
                </a:solidFill>
                <a:latin typeface="Childling"/>
                <a:ea typeface="Childling"/>
                <a:cs typeface="Childling"/>
                <a:sym typeface="Childling"/>
              </a:rPr>
              <a:t> un </a:t>
            </a:r>
            <a:r>
              <a:rPr lang="en-US" sz="4599" dirty="0" err="1">
                <a:solidFill>
                  <a:srgbClr val="221D1A"/>
                </a:solidFill>
                <a:latin typeface="Childling"/>
                <a:ea typeface="Childling"/>
                <a:cs typeface="Childling"/>
                <a:sym typeface="Childling"/>
              </a:rPr>
              <a:t>lugar</a:t>
            </a:r>
            <a:r>
              <a:rPr lang="en-US" sz="4599" dirty="0">
                <a:solidFill>
                  <a:srgbClr val="221D1A"/>
                </a:solidFill>
                <a:latin typeface="Childling"/>
                <a:ea typeface="Childling"/>
                <a:cs typeface="Childling"/>
                <a:sym typeface="Childling"/>
              </a:rPr>
              <a:t> central </a:t>
            </a:r>
            <a:r>
              <a:rPr lang="en-US" sz="4599" dirty="0" err="1">
                <a:solidFill>
                  <a:srgbClr val="221D1A"/>
                </a:solidFill>
                <a:latin typeface="Childling"/>
                <a:ea typeface="Childling"/>
                <a:cs typeface="Childling"/>
                <a:sym typeface="Childling"/>
              </a:rPr>
              <a:t>en</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todo</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proceso</a:t>
            </a:r>
            <a:r>
              <a:rPr lang="en-US" sz="4599" dirty="0">
                <a:solidFill>
                  <a:srgbClr val="221D1A"/>
                </a:solidFill>
                <a:latin typeface="Childling"/>
                <a:ea typeface="Childling"/>
                <a:cs typeface="Childling"/>
                <a:sym typeface="Childling"/>
              </a:rPr>
              <a:t> </a:t>
            </a:r>
            <a:r>
              <a:rPr lang="en-US" sz="4599" dirty="0" err="1">
                <a:solidFill>
                  <a:srgbClr val="221D1A"/>
                </a:solidFill>
                <a:latin typeface="Childling"/>
                <a:ea typeface="Childling"/>
                <a:cs typeface="Childling"/>
                <a:sym typeface="Childling"/>
              </a:rPr>
              <a:t>catequístico</a:t>
            </a:r>
            <a:r>
              <a:rPr lang="en-US" sz="4599" dirty="0">
                <a:solidFill>
                  <a:srgbClr val="221D1A"/>
                </a:solidFill>
                <a:latin typeface="Childling"/>
                <a:ea typeface="Childling"/>
                <a:cs typeface="Childling"/>
                <a:sym typeface="Childling"/>
              </a:rPr>
              <a:t>.</a:t>
            </a:r>
          </a:p>
        </p:txBody>
      </p:sp>
      <p:grpSp>
        <p:nvGrpSpPr>
          <p:cNvPr id="4" name="Group 4"/>
          <p:cNvGrpSpPr/>
          <p:nvPr/>
        </p:nvGrpSpPr>
        <p:grpSpPr>
          <a:xfrm>
            <a:off x="12028105" y="1219098"/>
            <a:ext cx="4579931" cy="6259018"/>
            <a:chOff x="0" y="0"/>
            <a:chExt cx="812800" cy="1110787"/>
          </a:xfrm>
        </p:grpSpPr>
        <p:sp>
          <p:nvSpPr>
            <p:cNvPr id="5" name="Freeform 5"/>
            <p:cNvSpPr/>
            <p:nvPr/>
          </p:nvSpPr>
          <p:spPr>
            <a:xfrm>
              <a:off x="0" y="0"/>
              <a:ext cx="812800" cy="1110787"/>
            </a:xfrm>
            <a:custGeom>
              <a:avLst/>
              <a:gdLst/>
              <a:ahLst/>
              <a:cxnLst/>
              <a:rect l="l" t="t" r="r" b="b"/>
              <a:pathLst>
                <a:path w="812800" h="1110787">
                  <a:moveTo>
                    <a:pt x="38879" y="0"/>
                  </a:moveTo>
                  <a:lnTo>
                    <a:pt x="773921" y="0"/>
                  </a:lnTo>
                  <a:cubicBezTo>
                    <a:pt x="784232" y="0"/>
                    <a:pt x="794121" y="4096"/>
                    <a:pt x="801413" y="11387"/>
                  </a:cubicBezTo>
                  <a:cubicBezTo>
                    <a:pt x="808704" y="18679"/>
                    <a:pt x="812800" y="28568"/>
                    <a:pt x="812800" y="38879"/>
                  </a:cubicBezTo>
                  <a:lnTo>
                    <a:pt x="812800" y="1071908"/>
                  </a:lnTo>
                  <a:cubicBezTo>
                    <a:pt x="812800" y="1093381"/>
                    <a:pt x="795393" y="1110787"/>
                    <a:pt x="773921" y="1110787"/>
                  </a:cubicBezTo>
                  <a:lnTo>
                    <a:pt x="38879" y="1110787"/>
                  </a:lnTo>
                  <a:cubicBezTo>
                    <a:pt x="28568" y="1110787"/>
                    <a:pt x="18679" y="1106691"/>
                    <a:pt x="11387" y="1099400"/>
                  </a:cubicBezTo>
                  <a:cubicBezTo>
                    <a:pt x="4096" y="1092109"/>
                    <a:pt x="0" y="1082220"/>
                    <a:pt x="0" y="1071908"/>
                  </a:cubicBezTo>
                  <a:lnTo>
                    <a:pt x="0" y="38879"/>
                  </a:lnTo>
                  <a:cubicBezTo>
                    <a:pt x="0" y="28568"/>
                    <a:pt x="4096" y="18679"/>
                    <a:pt x="11387" y="11387"/>
                  </a:cubicBezTo>
                  <a:cubicBezTo>
                    <a:pt x="18679" y="4096"/>
                    <a:pt x="28568" y="0"/>
                    <a:pt x="38879" y="0"/>
                  </a:cubicBezTo>
                  <a:close/>
                </a:path>
              </a:pathLst>
            </a:custGeom>
            <a:blipFill>
              <a:blip r:embed="rId4"/>
              <a:stretch>
                <a:fillRect l="-72019" r="-72019"/>
              </a:stretch>
            </a:blipFill>
          </p:spPr>
        </p:sp>
      </p:grpSp>
      <p:sp>
        <p:nvSpPr>
          <p:cNvPr id="6" name="TextBox 6"/>
          <p:cNvSpPr txBox="1"/>
          <p:nvPr/>
        </p:nvSpPr>
        <p:spPr>
          <a:xfrm>
            <a:off x="-168685" y="8122285"/>
            <a:ext cx="15021386" cy="614581"/>
          </a:xfrm>
          <a:prstGeom prst="rect">
            <a:avLst/>
          </a:prstGeom>
        </p:spPr>
        <p:txBody>
          <a:bodyPr lIns="0" tIns="0" rIns="0" bIns="0" rtlCol="0" anchor="t">
            <a:spAutoFit/>
          </a:bodyPr>
          <a:lstStyle/>
          <a:p>
            <a:pPr marL="0" lvl="0" indent="0" algn="ctr">
              <a:lnSpc>
                <a:spcPts val="4975"/>
              </a:lnSpc>
            </a:pPr>
            <a:r>
              <a:rPr lang="en-US" sz="3553">
                <a:solidFill>
                  <a:srgbClr val="221D1A"/>
                </a:solidFill>
                <a:latin typeface="Gochi Hand"/>
                <a:ea typeface="Gochi Hand"/>
                <a:cs typeface="Gochi Hand"/>
                <a:sym typeface="Gochi Hand"/>
              </a:rPr>
              <a:t>Cf. Directorio para la Catequesis, 75–78; Aparecida, 243.</a:t>
            </a:r>
          </a:p>
        </p:txBody>
      </p:sp>
      <p:sp>
        <p:nvSpPr>
          <p:cNvPr id="7" name="TextBox 7"/>
          <p:cNvSpPr txBox="1"/>
          <p:nvPr/>
        </p:nvSpPr>
        <p:spPr>
          <a:xfrm>
            <a:off x="1380871" y="726656"/>
            <a:ext cx="554452" cy="818622"/>
          </a:xfrm>
          <a:prstGeom prst="rect">
            <a:avLst/>
          </a:prstGeom>
        </p:spPr>
        <p:txBody>
          <a:bodyPr lIns="0" tIns="0" rIns="0" bIns="0" rtlCol="0" anchor="t">
            <a:spAutoFit/>
          </a:bodyPr>
          <a:lstStyle/>
          <a:p>
            <a:pPr algn="ctr">
              <a:lnSpc>
                <a:spcPts val="7139"/>
              </a:lnSpc>
            </a:pPr>
            <a:r>
              <a:rPr lang="en-US" sz="4100" b="1" dirty="0">
                <a:solidFill>
                  <a:srgbClr val="000000"/>
                </a:solidFill>
                <a:latin typeface="Open Sans Bold"/>
                <a:ea typeface="Open Sans Bold"/>
                <a:cs typeface="Open Sans Bold"/>
                <a:sym typeface="Open Sans Bold"/>
              </a:rPr>
              <a:t>2.</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1260569">
            <a:off x="10149933" y="1311053"/>
            <a:ext cx="6888924" cy="6888924"/>
            <a:chOff x="0" y="0"/>
            <a:chExt cx="14840029" cy="14840029"/>
          </a:xfrm>
        </p:grpSpPr>
        <p:sp>
          <p:nvSpPr>
            <p:cNvPr id="3" name="Freeform 3"/>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94B143"/>
            </a:solidFill>
          </p:spPr>
        </p:sp>
        <p:sp>
          <p:nvSpPr>
            <p:cNvPr id="4" name="Freeform 4"/>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id="5" name="Freeform 5"/>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2"/>
              <a:stretch>
                <a:fillRect l="223" t="-3475" r="223" b="-3475"/>
              </a:stretch>
            </a:blipFill>
          </p:spPr>
        </p:sp>
      </p:grpSp>
      <p:sp>
        <p:nvSpPr>
          <p:cNvPr id="6" name="TextBox 6"/>
          <p:cNvSpPr txBox="1"/>
          <p:nvPr/>
        </p:nvSpPr>
        <p:spPr>
          <a:xfrm>
            <a:off x="1690677" y="8813528"/>
            <a:ext cx="14128750" cy="531885"/>
          </a:xfrm>
          <a:prstGeom prst="rect">
            <a:avLst/>
          </a:prstGeom>
        </p:spPr>
        <p:txBody>
          <a:bodyPr lIns="0" tIns="0" rIns="0" bIns="0" rtlCol="0" anchor="t">
            <a:spAutoFit/>
          </a:bodyPr>
          <a:lstStyle/>
          <a:p>
            <a:pPr marL="0" lvl="0" indent="0" algn="l">
              <a:lnSpc>
                <a:spcPts val="4283"/>
              </a:lnSpc>
            </a:pPr>
            <a:r>
              <a:rPr lang="en-US" sz="3059">
                <a:solidFill>
                  <a:srgbClr val="221D1A"/>
                </a:solidFill>
                <a:latin typeface="Gochi Hand"/>
                <a:ea typeface="Gochi Hand"/>
                <a:cs typeface="Gochi Hand"/>
                <a:sym typeface="Gochi Hand"/>
              </a:rPr>
              <a:t>Cf. Directorio para la Catequesis, 57–60; Aparecida, 278; Evangelii Gaudium, 164–165.</a:t>
            </a:r>
          </a:p>
        </p:txBody>
      </p:sp>
      <p:sp>
        <p:nvSpPr>
          <p:cNvPr id="7" name="TextBox 7"/>
          <p:cNvSpPr txBox="1"/>
          <p:nvPr/>
        </p:nvSpPr>
        <p:spPr>
          <a:xfrm>
            <a:off x="1028700" y="1183640"/>
            <a:ext cx="8952312" cy="7048500"/>
          </a:xfrm>
          <a:prstGeom prst="rect">
            <a:avLst/>
          </a:prstGeom>
        </p:spPr>
        <p:txBody>
          <a:bodyPr lIns="0" tIns="0" rIns="0" bIns="0" rtlCol="0" anchor="t">
            <a:spAutoFit/>
          </a:bodyPr>
          <a:lstStyle/>
          <a:p>
            <a:pPr marL="0" lvl="0" indent="0" algn="l">
              <a:lnSpc>
                <a:spcPts val="5519"/>
              </a:lnSpc>
            </a:pPr>
            <a:r>
              <a:rPr lang="en-US" sz="4599">
                <a:solidFill>
                  <a:srgbClr val="723347"/>
                </a:solidFill>
                <a:latin typeface="Childling"/>
                <a:ea typeface="Childling"/>
                <a:cs typeface="Childling"/>
                <a:sym typeface="Childling"/>
              </a:rPr>
              <a:t>La catequesis tiene como núcleo el anuncio kerigmático</a:t>
            </a:r>
            <a:r>
              <a:rPr lang="en-US" sz="4599">
                <a:solidFill>
                  <a:srgbClr val="221D1A"/>
                </a:solidFill>
                <a:latin typeface="Childling"/>
                <a:ea typeface="Childling"/>
                <a:cs typeface="Childling"/>
                <a:sym typeface="Childling"/>
              </a:rPr>
              <a:t>.  El kerygma, o primer anuncio, debe ocupar el centro de toda acción catequística. No es un contenido teórico, sino un anuncio vivo: Jesucristo te ama, dio su vida para salvarte y está vivo a tu lado. Este anuncio expresa el amor misericordioso del Padre y llama a comunicarse con alegría, cercanía y respeto por la libertad.</a:t>
            </a:r>
          </a:p>
        </p:txBody>
      </p:sp>
      <p:sp>
        <p:nvSpPr>
          <p:cNvPr id="8" name="TextBox 8"/>
          <p:cNvSpPr txBox="1"/>
          <p:nvPr/>
        </p:nvSpPr>
        <p:spPr>
          <a:xfrm>
            <a:off x="718867" y="216853"/>
            <a:ext cx="619666" cy="901850"/>
          </a:xfrm>
          <a:prstGeom prst="rect">
            <a:avLst/>
          </a:prstGeom>
        </p:spPr>
        <p:txBody>
          <a:bodyPr lIns="0" tIns="0" rIns="0" bIns="0" rtlCol="0" anchor="t">
            <a:spAutoFit/>
          </a:bodyPr>
          <a:lstStyle/>
          <a:p>
            <a:pPr algn="ctr">
              <a:lnSpc>
                <a:spcPts val="7980"/>
              </a:lnSpc>
            </a:pPr>
            <a:r>
              <a:rPr lang="en-US" sz="4000" b="1" dirty="0">
                <a:solidFill>
                  <a:srgbClr val="221D1A"/>
                </a:solidFill>
                <a:latin typeface="Open Sans Bold"/>
                <a:ea typeface="Open Sans Bold"/>
                <a:cs typeface="Open Sans Bold"/>
                <a:sym typeface="Open Sans Bold"/>
              </a:rPr>
              <a:t>3.</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grpSp>
        <p:nvGrpSpPr>
          <p:cNvPr id="2" name="Group 2"/>
          <p:cNvGrpSpPr/>
          <p:nvPr/>
        </p:nvGrpSpPr>
        <p:grpSpPr>
          <a:xfrm>
            <a:off x="3780884" y="-6727675"/>
            <a:ext cx="15030952" cy="1503095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id="4" name="TextBox 4"/>
            <p:cNvSpPr txBox="1"/>
            <p:nvPr/>
          </p:nvSpPr>
          <p:spPr>
            <a:xfrm>
              <a:off x="76200" y="-114300"/>
              <a:ext cx="660400" cy="850900"/>
            </a:xfrm>
            <a:prstGeom prst="rect">
              <a:avLst/>
            </a:prstGeom>
          </p:spPr>
          <p:txBody>
            <a:bodyPr lIns="50800" tIns="50800" rIns="50800" bIns="50800" rtlCol="0" anchor="ctr"/>
            <a:lstStyle/>
            <a:p>
              <a:pPr algn="ctr">
                <a:lnSpc>
                  <a:spcPts val="4953"/>
                </a:lnSpc>
              </a:pPr>
              <a:endParaRPr/>
            </a:p>
          </p:txBody>
        </p:sp>
      </p:grpSp>
      <p:sp>
        <p:nvSpPr>
          <p:cNvPr id="5" name="TextBox 5"/>
          <p:cNvSpPr txBox="1"/>
          <p:nvPr/>
        </p:nvSpPr>
        <p:spPr>
          <a:xfrm>
            <a:off x="7420082" y="1538622"/>
            <a:ext cx="9701204" cy="5966079"/>
          </a:xfrm>
          <a:prstGeom prst="rect">
            <a:avLst/>
          </a:prstGeom>
        </p:spPr>
        <p:txBody>
          <a:bodyPr lIns="0" tIns="0" rIns="0" bIns="0" rtlCol="0" anchor="t">
            <a:spAutoFit/>
          </a:bodyPr>
          <a:lstStyle/>
          <a:p>
            <a:pPr algn="ctr">
              <a:lnSpc>
                <a:spcPts val="5808"/>
              </a:lnSpc>
            </a:pPr>
            <a:r>
              <a:rPr lang="en-US" sz="4800">
                <a:solidFill>
                  <a:srgbClr val="723347"/>
                </a:solidFill>
                <a:latin typeface="Childling"/>
                <a:ea typeface="Childling"/>
                <a:cs typeface="Childling"/>
                <a:sym typeface="Childling"/>
              </a:rPr>
              <a:t>La catequesis es misionera y está al servicio de la iniciación a la vida cristiana</a:t>
            </a:r>
          </a:p>
          <a:p>
            <a:pPr marL="0" lvl="0" indent="0" algn="ctr">
              <a:lnSpc>
                <a:spcPts val="5808"/>
              </a:lnSpc>
            </a:pPr>
            <a:r>
              <a:rPr lang="en-US" sz="4800">
                <a:solidFill>
                  <a:srgbClr val="221D1A"/>
                </a:solidFill>
                <a:latin typeface="Childling"/>
                <a:ea typeface="Childling"/>
                <a:cs typeface="Childling"/>
                <a:sym typeface="Childling"/>
              </a:rPr>
              <a:t>La Iglesia es misionera y, por tanto, la catequesis también debe serlo. No puede reducirse a la preparación sacramental, sino que está al servicio de la iniciación a la vida cristiana, formando discípulos misioneros comprometidos con la evangelización.</a:t>
            </a:r>
          </a:p>
        </p:txBody>
      </p:sp>
      <p:grpSp>
        <p:nvGrpSpPr>
          <p:cNvPr id="6" name="Group 6"/>
          <p:cNvGrpSpPr/>
          <p:nvPr/>
        </p:nvGrpSpPr>
        <p:grpSpPr>
          <a:xfrm>
            <a:off x="1028700" y="1381256"/>
            <a:ext cx="5128268" cy="7184162"/>
            <a:chOff x="0" y="0"/>
            <a:chExt cx="953070" cy="1335151"/>
          </a:xfrm>
        </p:grpSpPr>
        <p:sp>
          <p:nvSpPr>
            <p:cNvPr id="7" name="Freeform 7"/>
            <p:cNvSpPr/>
            <p:nvPr/>
          </p:nvSpPr>
          <p:spPr>
            <a:xfrm>
              <a:off x="0" y="0"/>
              <a:ext cx="953070" cy="1335151"/>
            </a:xfrm>
            <a:custGeom>
              <a:avLst/>
              <a:gdLst/>
              <a:ahLst/>
              <a:cxnLst/>
              <a:rect l="l" t="t" r="r" b="b"/>
              <a:pathLst>
                <a:path w="953070" h="1335151">
                  <a:moveTo>
                    <a:pt x="34722" y="0"/>
                  </a:moveTo>
                  <a:lnTo>
                    <a:pt x="918348" y="0"/>
                  </a:lnTo>
                  <a:cubicBezTo>
                    <a:pt x="927557" y="0"/>
                    <a:pt x="936389" y="3658"/>
                    <a:pt x="942900" y="10170"/>
                  </a:cubicBezTo>
                  <a:cubicBezTo>
                    <a:pt x="949412" y="16682"/>
                    <a:pt x="953070" y="25513"/>
                    <a:pt x="953070" y="34722"/>
                  </a:cubicBezTo>
                  <a:lnTo>
                    <a:pt x="953070" y="1300429"/>
                  </a:lnTo>
                  <a:cubicBezTo>
                    <a:pt x="953070" y="1309638"/>
                    <a:pt x="949412" y="1318469"/>
                    <a:pt x="942900" y="1324981"/>
                  </a:cubicBezTo>
                  <a:cubicBezTo>
                    <a:pt x="936389" y="1331492"/>
                    <a:pt x="927557" y="1335151"/>
                    <a:pt x="918348" y="1335151"/>
                  </a:cubicBezTo>
                  <a:lnTo>
                    <a:pt x="34722" y="1335151"/>
                  </a:lnTo>
                  <a:cubicBezTo>
                    <a:pt x="25513" y="1335151"/>
                    <a:pt x="16682" y="1331492"/>
                    <a:pt x="10170" y="1324981"/>
                  </a:cubicBezTo>
                  <a:cubicBezTo>
                    <a:pt x="3658" y="1318469"/>
                    <a:pt x="0" y="1309638"/>
                    <a:pt x="0" y="1300429"/>
                  </a:cubicBezTo>
                  <a:lnTo>
                    <a:pt x="0" y="34722"/>
                  </a:lnTo>
                  <a:cubicBezTo>
                    <a:pt x="0" y="25513"/>
                    <a:pt x="3658" y="16682"/>
                    <a:pt x="10170" y="10170"/>
                  </a:cubicBezTo>
                  <a:cubicBezTo>
                    <a:pt x="16682" y="3658"/>
                    <a:pt x="25513" y="0"/>
                    <a:pt x="34722" y="0"/>
                  </a:cubicBezTo>
                  <a:close/>
                </a:path>
              </a:pathLst>
            </a:custGeom>
            <a:blipFill>
              <a:blip r:embed="rId2"/>
              <a:stretch>
                <a:fillRect l="-62309" r="-62309"/>
              </a:stretch>
            </a:blipFill>
          </p:spPr>
        </p:sp>
      </p:grpSp>
      <p:sp>
        <p:nvSpPr>
          <p:cNvPr id="8" name="TextBox 8"/>
          <p:cNvSpPr txBox="1"/>
          <p:nvPr/>
        </p:nvSpPr>
        <p:spPr>
          <a:xfrm>
            <a:off x="5084211" y="8965468"/>
            <a:ext cx="12424297" cy="490821"/>
          </a:xfrm>
          <a:prstGeom prst="rect">
            <a:avLst/>
          </a:prstGeom>
        </p:spPr>
        <p:txBody>
          <a:bodyPr lIns="0" tIns="0" rIns="0" bIns="0" rtlCol="0" anchor="t">
            <a:spAutoFit/>
          </a:bodyPr>
          <a:lstStyle/>
          <a:p>
            <a:pPr marL="0" lvl="0" indent="0" algn="just">
              <a:lnSpc>
                <a:spcPts val="3921"/>
              </a:lnSpc>
            </a:pPr>
            <a:r>
              <a:rPr lang="en-US" sz="2801">
                <a:solidFill>
                  <a:srgbClr val="221D1A"/>
                </a:solidFill>
                <a:latin typeface="Gochi Hand"/>
                <a:ea typeface="Gochi Hand"/>
                <a:cs typeface="Gochi Hand"/>
                <a:sym typeface="Gochi Hand"/>
              </a:rPr>
              <a:t>Cf. Directorio para la Catequesis, 48; 61–65; Aparecida, 278–279; 289.</a:t>
            </a:r>
          </a:p>
        </p:txBody>
      </p:sp>
      <p:sp>
        <p:nvSpPr>
          <p:cNvPr id="9" name="TextBox 9"/>
          <p:cNvSpPr txBox="1"/>
          <p:nvPr/>
        </p:nvSpPr>
        <p:spPr>
          <a:xfrm>
            <a:off x="6511298" y="888814"/>
            <a:ext cx="908783" cy="818622"/>
          </a:xfrm>
          <a:prstGeom prst="rect">
            <a:avLst/>
          </a:prstGeom>
        </p:spPr>
        <p:txBody>
          <a:bodyPr wrap="square" lIns="0" tIns="0" rIns="0" bIns="0" rtlCol="0" anchor="t">
            <a:spAutoFit/>
          </a:bodyPr>
          <a:lstStyle/>
          <a:p>
            <a:pPr algn="ctr">
              <a:lnSpc>
                <a:spcPts val="7139"/>
              </a:lnSpc>
            </a:pPr>
            <a:r>
              <a:rPr lang="en-US" sz="4100" b="1" dirty="0">
                <a:solidFill>
                  <a:srgbClr val="000000"/>
                </a:solidFill>
                <a:latin typeface="Open Sans Bold"/>
                <a:ea typeface="Open Sans Bold"/>
                <a:cs typeface="Open Sans Bold"/>
                <a:sym typeface="Open Sans Bold"/>
              </a:rPr>
              <a:t>4.</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sp>
        <p:nvSpPr>
          <p:cNvPr id="2" name="TextBox 2"/>
          <p:cNvSpPr txBox="1"/>
          <p:nvPr/>
        </p:nvSpPr>
        <p:spPr>
          <a:xfrm>
            <a:off x="2652219" y="942975"/>
            <a:ext cx="15635781" cy="5730494"/>
          </a:xfrm>
          <a:prstGeom prst="rect">
            <a:avLst/>
          </a:prstGeom>
        </p:spPr>
        <p:txBody>
          <a:bodyPr lIns="0" tIns="0" rIns="0" bIns="0" rtlCol="0" anchor="t">
            <a:spAutoFit/>
          </a:bodyPr>
          <a:lstStyle/>
          <a:p>
            <a:pPr algn="ctr">
              <a:lnSpc>
                <a:spcPts val="5593"/>
              </a:lnSpc>
            </a:pPr>
            <a:r>
              <a:rPr lang="en-US" sz="4700">
                <a:solidFill>
                  <a:srgbClr val="723347"/>
                </a:solidFill>
                <a:latin typeface="Childling"/>
                <a:ea typeface="Childling"/>
                <a:cs typeface="Childling"/>
                <a:sym typeface="Childling"/>
              </a:rPr>
              <a:t>La catequesis se vive en clave sinodal y comunitaria</a:t>
            </a:r>
          </a:p>
          <a:p>
            <a:pPr algn="ctr">
              <a:lnSpc>
                <a:spcPts val="5593"/>
              </a:lnSpc>
            </a:pPr>
            <a:r>
              <a:rPr lang="en-US" sz="4700">
                <a:solidFill>
                  <a:srgbClr val="221D1A"/>
                </a:solidFill>
                <a:latin typeface="Childling"/>
                <a:ea typeface="Childling"/>
                <a:cs typeface="Childling"/>
                <a:sym typeface="Childling"/>
              </a:rPr>
              <a:t>La catequesis se desarrolla en el marco de un Pueblo de Dios que camina unido. Es esencialmente comunitaria, porque la fe se recibe, se celebra </a:t>
            </a:r>
          </a:p>
          <a:p>
            <a:pPr algn="ctr">
              <a:lnSpc>
                <a:spcPts val="5593"/>
              </a:lnSpc>
            </a:pPr>
            <a:r>
              <a:rPr lang="en-US" sz="4700">
                <a:solidFill>
                  <a:srgbClr val="221D1A"/>
                </a:solidFill>
                <a:latin typeface="Childling"/>
                <a:ea typeface="Childling"/>
                <a:cs typeface="Childling"/>
                <a:sym typeface="Childling"/>
              </a:rPr>
              <a:t>y se vive en la Iglesia. La sinodalidad implica comunión, participación y misión. Cada miembro aporta lo mejor de sí para construir una</a:t>
            </a:r>
          </a:p>
          <a:p>
            <a:pPr algn="ctr">
              <a:lnSpc>
                <a:spcPts val="5593"/>
              </a:lnSpc>
            </a:pPr>
            <a:r>
              <a:rPr lang="en-US" sz="4700">
                <a:solidFill>
                  <a:srgbClr val="221D1A"/>
                </a:solidFill>
                <a:latin typeface="Childling"/>
                <a:ea typeface="Childling"/>
                <a:cs typeface="Childling"/>
                <a:sym typeface="Childling"/>
              </a:rPr>
              <a:t> comunidad fraterna, reflejo del misterio trinitario. Sin una experiencia real de comunidad, la fe corre el riesgo de volverse individualista </a:t>
            </a:r>
          </a:p>
          <a:p>
            <a:pPr marL="0" lvl="0" indent="0" algn="ctr">
              <a:lnSpc>
                <a:spcPts val="5593"/>
              </a:lnSpc>
            </a:pPr>
            <a:r>
              <a:rPr lang="en-US" sz="4700">
                <a:solidFill>
                  <a:srgbClr val="221D1A"/>
                </a:solidFill>
                <a:latin typeface="Childling"/>
                <a:ea typeface="Childling"/>
                <a:cs typeface="Childling"/>
                <a:sym typeface="Childling"/>
              </a:rPr>
              <a:t>y la catequesis, meramente formativa.</a:t>
            </a:r>
          </a:p>
        </p:txBody>
      </p:sp>
      <p:grpSp>
        <p:nvGrpSpPr>
          <p:cNvPr id="3" name="Group 3"/>
          <p:cNvGrpSpPr/>
          <p:nvPr/>
        </p:nvGrpSpPr>
        <p:grpSpPr>
          <a:xfrm>
            <a:off x="645242" y="6041155"/>
            <a:ext cx="5509127" cy="3443970"/>
            <a:chOff x="0" y="0"/>
            <a:chExt cx="10165461" cy="6354826"/>
          </a:xfrm>
        </p:grpSpPr>
        <p:sp>
          <p:nvSpPr>
            <p:cNvPr id="4" name="Freeform 4"/>
            <p:cNvSpPr/>
            <p:nvPr/>
          </p:nvSpPr>
          <p:spPr>
            <a:xfrm>
              <a:off x="2006" y="-42"/>
              <a:ext cx="10162538" cy="6354827"/>
            </a:xfrm>
            <a:custGeom>
              <a:avLst/>
              <a:gdLst/>
              <a:ahLst/>
              <a:cxnLst/>
              <a:rect l="l" t="t" r="r" b="b"/>
              <a:pathLst>
                <a:path w="10162538" h="6354827">
                  <a:moveTo>
                    <a:pt x="3652354" y="6336199"/>
                  </a:moveTo>
                  <a:cubicBezTo>
                    <a:pt x="2515947" y="6312323"/>
                    <a:pt x="1095151" y="6413161"/>
                    <a:pt x="3044" y="6299750"/>
                  </a:cubicBezTo>
                  <a:cubicBezTo>
                    <a:pt x="36096" y="4205139"/>
                    <a:pt x="-10134" y="2115989"/>
                    <a:pt x="2126" y="18457"/>
                  </a:cubicBezTo>
                  <a:cubicBezTo>
                    <a:pt x="2751446" y="3471"/>
                    <a:pt x="5768399" y="-15452"/>
                    <a:pt x="8493619" y="21124"/>
                  </a:cubicBezTo>
                  <a:cubicBezTo>
                    <a:pt x="8487191" y="254296"/>
                    <a:pt x="8772499" y="540300"/>
                    <a:pt x="9016719" y="1009438"/>
                  </a:cubicBezTo>
                  <a:cubicBezTo>
                    <a:pt x="9138600" y="1434888"/>
                    <a:pt x="9052756" y="1968161"/>
                    <a:pt x="9302026" y="2379641"/>
                  </a:cubicBezTo>
                  <a:cubicBezTo>
                    <a:pt x="9235921" y="2417995"/>
                    <a:pt x="9445713" y="2518198"/>
                    <a:pt x="9456731" y="2590842"/>
                  </a:cubicBezTo>
                  <a:cubicBezTo>
                    <a:pt x="9420006" y="2782485"/>
                    <a:pt x="9601564" y="2856526"/>
                    <a:pt x="9647929" y="3130592"/>
                  </a:cubicBezTo>
                  <a:cubicBezTo>
                    <a:pt x="9704164" y="3118908"/>
                    <a:pt x="9621992" y="3282484"/>
                    <a:pt x="9667898" y="3448727"/>
                  </a:cubicBezTo>
                  <a:cubicBezTo>
                    <a:pt x="9681670" y="3564551"/>
                    <a:pt x="9822602" y="3737779"/>
                    <a:pt x="9826734" y="3854111"/>
                  </a:cubicBezTo>
                  <a:cubicBezTo>
                    <a:pt x="9797125" y="4102777"/>
                    <a:pt x="9835456" y="4402878"/>
                    <a:pt x="9793452" y="4697899"/>
                  </a:cubicBezTo>
                  <a:cubicBezTo>
                    <a:pt x="9866213" y="4842679"/>
                    <a:pt x="10011965" y="5086265"/>
                    <a:pt x="10110664" y="5476028"/>
                  </a:cubicBezTo>
                  <a:cubicBezTo>
                    <a:pt x="10111122" y="5684435"/>
                    <a:pt x="9991537" y="5821976"/>
                    <a:pt x="10162538" y="6166146"/>
                  </a:cubicBezTo>
                  <a:cubicBezTo>
                    <a:pt x="9908905" y="6392206"/>
                    <a:pt x="10987812" y="6351058"/>
                    <a:pt x="3652354" y="6336199"/>
                  </a:cubicBezTo>
                  <a:close/>
                </a:path>
              </a:pathLst>
            </a:custGeom>
            <a:blipFill>
              <a:blip r:embed="rId2"/>
              <a:stretch>
                <a:fillRect l="-9540" r="-9540"/>
              </a:stretch>
            </a:blipFill>
          </p:spPr>
        </p:sp>
      </p:grpSp>
      <p:sp>
        <p:nvSpPr>
          <p:cNvPr id="5" name="TextBox 5"/>
          <p:cNvSpPr txBox="1"/>
          <p:nvPr/>
        </p:nvSpPr>
        <p:spPr>
          <a:xfrm>
            <a:off x="4368075" y="7239265"/>
            <a:ext cx="14439517" cy="523875"/>
          </a:xfrm>
          <a:prstGeom prst="rect">
            <a:avLst/>
          </a:prstGeom>
        </p:spPr>
        <p:txBody>
          <a:bodyPr lIns="0" tIns="0" rIns="0" bIns="0" rtlCol="0" anchor="t">
            <a:spAutoFit/>
          </a:bodyPr>
          <a:lstStyle/>
          <a:p>
            <a:pPr marL="0" lvl="0" indent="0" algn="ctr">
              <a:lnSpc>
                <a:spcPts val="4200"/>
              </a:lnSpc>
            </a:pPr>
            <a:r>
              <a:rPr lang="en-US" sz="3000">
                <a:solidFill>
                  <a:srgbClr val="221D1A"/>
                </a:solidFill>
                <a:latin typeface="Gochi Hand"/>
                <a:ea typeface="Gochi Hand"/>
                <a:cs typeface="Gochi Hand"/>
                <a:sym typeface="Gochi Hand"/>
              </a:rPr>
              <a:t>Cf. Directorio para la Catequesis, 113–118; Aparecida, 258–265.</a:t>
            </a:r>
          </a:p>
        </p:txBody>
      </p:sp>
      <p:sp>
        <p:nvSpPr>
          <p:cNvPr id="6" name="TextBox 6"/>
          <p:cNvSpPr txBox="1"/>
          <p:nvPr/>
        </p:nvSpPr>
        <p:spPr>
          <a:xfrm>
            <a:off x="2097766" y="536258"/>
            <a:ext cx="874033" cy="818622"/>
          </a:xfrm>
          <a:prstGeom prst="rect">
            <a:avLst/>
          </a:prstGeom>
        </p:spPr>
        <p:txBody>
          <a:bodyPr wrap="square" lIns="0" tIns="0" rIns="0" bIns="0" rtlCol="0" anchor="t">
            <a:spAutoFit/>
          </a:bodyPr>
          <a:lstStyle/>
          <a:p>
            <a:pPr algn="ctr">
              <a:lnSpc>
                <a:spcPts val="7139"/>
              </a:lnSpc>
            </a:pPr>
            <a:r>
              <a:rPr lang="en-US" sz="4100" b="1" dirty="0">
                <a:solidFill>
                  <a:srgbClr val="000000"/>
                </a:solidFill>
                <a:latin typeface="Open Sans Bold"/>
                <a:ea typeface="Open Sans Bold"/>
                <a:cs typeface="Open Sans Bold"/>
                <a:sym typeface="Open Sans Bold"/>
              </a:rPr>
              <a:t>5.</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sp>
        <p:nvSpPr>
          <p:cNvPr id="2" name="TextBox 2"/>
          <p:cNvSpPr txBox="1"/>
          <p:nvPr/>
        </p:nvSpPr>
        <p:spPr>
          <a:xfrm>
            <a:off x="527728" y="895350"/>
            <a:ext cx="12439318" cy="6181598"/>
          </a:xfrm>
          <a:prstGeom prst="rect">
            <a:avLst/>
          </a:prstGeom>
        </p:spPr>
        <p:txBody>
          <a:bodyPr lIns="0" tIns="0" rIns="0" bIns="0" rtlCol="0" anchor="t">
            <a:spAutoFit/>
          </a:bodyPr>
          <a:lstStyle/>
          <a:p>
            <a:pPr algn="ctr">
              <a:lnSpc>
                <a:spcPts val="6016"/>
              </a:lnSpc>
            </a:pPr>
            <a:r>
              <a:rPr lang="en-US" sz="4700">
                <a:solidFill>
                  <a:srgbClr val="723347"/>
                </a:solidFill>
                <a:latin typeface="Childling"/>
                <a:ea typeface="Childling"/>
                <a:cs typeface="Childling"/>
                <a:sym typeface="Childling"/>
              </a:rPr>
              <a:t>La catequesis se encarna en la vida, la cultura y la religiosidad popular</a:t>
            </a:r>
          </a:p>
          <a:p>
            <a:pPr algn="ctr">
              <a:lnSpc>
                <a:spcPts val="6016"/>
              </a:lnSpc>
            </a:pPr>
            <a:r>
              <a:rPr lang="en-US" sz="4700">
                <a:solidFill>
                  <a:srgbClr val="221D1A"/>
                </a:solidFill>
                <a:latin typeface="Childling"/>
                <a:ea typeface="Childling"/>
                <a:cs typeface="Childling"/>
                <a:sym typeface="Childling"/>
              </a:rPr>
              <a:t>La catequesis se inserta en la realidad concreta de las personas para anunciar allí la presencia de Dios. La religiosidad popular es un ámbito privilegiado donde la fe</a:t>
            </a:r>
          </a:p>
          <a:p>
            <a:pPr algn="ctr">
              <a:lnSpc>
                <a:spcPts val="6016"/>
              </a:lnSpc>
            </a:pPr>
            <a:r>
              <a:rPr lang="en-US" sz="4700">
                <a:solidFill>
                  <a:srgbClr val="221D1A"/>
                </a:solidFill>
                <a:latin typeface="Childling"/>
                <a:ea typeface="Childling"/>
                <a:cs typeface="Childling"/>
                <a:sym typeface="Childling"/>
              </a:rPr>
              <a:t> se hace cultura y se expresa en símbolos y celebraciones. Es un verdadero lugar teológico que la catequesis</a:t>
            </a:r>
          </a:p>
          <a:p>
            <a:pPr marL="0" lvl="0" indent="0" algn="ctr">
              <a:lnSpc>
                <a:spcPts val="6016"/>
              </a:lnSpc>
            </a:pPr>
            <a:r>
              <a:rPr lang="en-US" sz="4700">
                <a:solidFill>
                  <a:srgbClr val="221D1A"/>
                </a:solidFill>
                <a:latin typeface="Childling"/>
                <a:ea typeface="Childling"/>
                <a:cs typeface="Childling"/>
                <a:sym typeface="Childling"/>
              </a:rPr>
              <a:t> debe valorar, purificar e integrar.</a:t>
            </a:r>
          </a:p>
        </p:txBody>
      </p:sp>
      <p:grpSp>
        <p:nvGrpSpPr>
          <p:cNvPr id="3" name="Group 3"/>
          <p:cNvGrpSpPr/>
          <p:nvPr/>
        </p:nvGrpSpPr>
        <p:grpSpPr>
          <a:xfrm>
            <a:off x="13741359" y="1028700"/>
            <a:ext cx="5517349" cy="6048248"/>
            <a:chOff x="0" y="0"/>
            <a:chExt cx="974743" cy="1068536"/>
          </a:xfrm>
        </p:grpSpPr>
        <p:sp>
          <p:nvSpPr>
            <p:cNvPr id="4" name="Freeform 4"/>
            <p:cNvSpPr/>
            <p:nvPr/>
          </p:nvSpPr>
          <p:spPr>
            <a:xfrm>
              <a:off x="0" y="0"/>
              <a:ext cx="974743" cy="1068536"/>
            </a:xfrm>
            <a:custGeom>
              <a:avLst/>
              <a:gdLst/>
              <a:ahLst/>
              <a:cxnLst/>
              <a:rect l="l" t="t" r="r" b="b"/>
              <a:pathLst>
                <a:path w="974743" h="1068536">
                  <a:moveTo>
                    <a:pt x="32273" y="0"/>
                  </a:moveTo>
                  <a:lnTo>
                    <a:pt x="942470" y="0"/>
                  </a:lnTo>
                  <a:cubicBezTo>
                    <a:pt x="951029" y="0"/>
                    <a:pt x="959238" y="3400"/>
                    <a:pt x="965290" y="9453"/>
                  </a:cubicBezTo>
                  <a:cubicBezTo>
                    <a:pt x="971343" y="15505"/>
                    <a:pt x="974743" y="23714"/>
                    <a:pt x="974743" y="32273"/>
                  </a:cubicBezTo>
                  <a:lnTo>
                    <a:pt x="974743" y="1036263"/>
                  </a:lnTo>
                  <a:cubicBezTo>
                    <a:pt x="974743" y="1054087"/>
                    <a:pt x="960294" y="1068536"/>
                    <a:pt x="942470" y="1068536"/>
                  </a:cubicBezTo>
                  <a:lnTo>
                    <a:pt x="32273" y="1068536"/>
                  </a:lnTo>
                  <a:cubicBezTo>
                    <a:pt x="14449" y="1068536"/>
                    <a:pt x="0" y="1054087"/>
                    <a:pt x="0" y="1036263"/>
                  </a:cubicBezTo>
                  <a:lnTo>
                    <a:pt x="0" y="32273"/>
                  </a:lnTo>
                  <a:cubicBezTo>
                    <a:pt x="0" y="14449"/>
                    <a:pt x="14449" y="0"/>
                    <a:pt x="32273" y="0"/>
                  </a:cubicBezTo>
                  <a:close/>
                </a:path>
              </a:pathLst>
            </a:custGeom>
            <a:blipFill>
              <a:blip r:embed="rId2"/>
              <a:stretch>
                <a:fillRect l="-47877" r="-47877"/>
              </a:stretch>
            </a:blipFill>
          </p:spPr>
        </p:sp>
      </p:grpSp>
      <p:sp>
        <p:nvSpPr>
          <p:cNvPr id="5" name="TextBox 5"/>
          <p:cNvSpPr txBox="1"/>
          <p:nvPr/>
        </p:nvSpPr>
        <p:spPr>
          <a:xfrm>
            <a:off x="-999204" y="7849568"/>
            <a:ext cx="15493181" cy="589915"/>
          </a:xfrm>
          <a:prstGeom prst="rect">
            <a:avLst/>
          </a:prstGeom>
        </p:spPr>
        <p:txBody>
          <a:bodyPr lIns="0" tIns="0" rIns="0" bIns="0" rtlCol="0" anchor="t">
            <a:spAutoFit/>
          </a:bodyPr>
          <a:lstStyle/>
          <a:p>
            <a:pPr marL="0" lvl="0" indent="0" algn="ctr">
              <a:lnSpc>
                <a:spcPts val="4759"/>
              </a:lnSpc>
            </a:pPr>
            <a:r>
              <a:rPr lang="en-US" sz="3399">
                <a:solidFill>
                  <a:srgbClr val="221D1A"/>
                </a:solidFill>
                <a:latin typeface="Gochi Hand"/>
                <a:ea typeface="Gochi Hand"/>
                <a:cs typeface="Gochi Hand"/>
                <a:sym typeface="Gochi Hand"/>
              </a:rPr>
              <a:t>Cf. Directorio para la Catequesis, 113–118; Aparecida, 258–265.</a:t>
            </a:r>
          </a:p>
        </p:txBody>
      </p:sp>
      <p:sp>
        <p:nvSpPr>
          <p:cNvPr id="6" name="TextBox 6"/>
          <p:cNvSpPr txBox="1"/>
          <p:nvPr/>
        </p:nvSpPr>
        <p:spPr>
          <a:xfrm>
            <a:off x="849322" y="713422"/>
            <a:ext cx="903278" cy="563880"/>
          </a:xfrm>
          <a:prstGeom prst="rect">
            <a:avLst/>
          </a:prstGeom>
        </p:spPr>
        <p:txBody>
          <a:bodyPr wrap="square" lIns="0" tIns="0" rIns="0" bIns="0" rtlCol="0" anchor="t">
            <a:spAutoFit/>
          </a:bodyPr>
          <a:lstStyle/>
          <a:p>
            <a:pPr algn="ctr">
              <a:lnSpc>
                <a:spcPts val="4620"/>
              </a:lnSpc>
            </a:pPr>
            <a:r>
              <a:rPr lang="en-US" sz="3300" b="1" dirty="0">
                <a:solidFill>
                  <a:srgbClr val="000000"/>
                </a:solidFill>
                <a:latin typeface="Open Sans Bold"/>
                <a:ea typeface="Open Sans Bold"/>
                <a:cs typeface="Open Sans Bold"/>
                <a:sym typeface="Open Sans Bold"/>
              </a:rPr>
              <a:t>6.</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sp>
        <p:nvSpPr>
          <p:cNvPr id="2" name="TextBox 2"/>
          <p:cNvSpPr txBox="1"/>
          <p:nvPr/>
        </p:nvSpPr>
        <p:spPr>
          <a:xfrm>
            <a:off x="1213490" y="1919288"/>
            <a:ext cx="12420195" cy="6353175"/>
          </a:xfrm>
          <a:prstGeom prst="rect">
            <a:avLst/>
          </a:prstGeom>
        </p:spPr>
        <p:txBody>
          <a:bodyPr lIns="0" tIns="0" rIns="0" bIns="0" rtlCol="0" anchor="t">
            <a:spAutoFit/>
          </a:bodyPr>
          <a:lstStyle/>
          <a:p>
            <a:pPr algn="l">
              <a:lnSpc>
                <a:spcPts val="5519"/>
              </a:lnSpc>
            </a:pPr>
            <a:r>
              <a:rPr lang="en-US" sz="4599">
                <a:solidFill>
                  <a:srgbClr val="723347"/>
                </a:solidFill>
                <a:latin typeface="Childling"/>
                <a:ea typeface="Childling"/>
                <a:cs typeface="Childling"/>
                <a:sym typeface="Childling"/>
              </a:rPr>
              <a:t>La catequesis se desarrolla en un ambiente celebrativo, orante y catecumenal</a:t>
            </a:r>
          </a:p>
          <a:p>
            <a:pPr algn="l">
              <a:lnSpc>
                <a:spcPts val="5519"/>
              </a:lnSpc>
            </a:pPr>
            <a:r>
              <a:rPr lang="en-US" sz="4599">
                <a:solidFill>
                  <a:srgbClr val="221D1A"/>
                </a:solidFill>
                <a:latin typeface="Childling"/>
                <a:ea typeface="Childling"/>
                <a:cs typeface="Childling"/>
                <a:sym typeface="Childling"/>
              </a:rPr>
              <a:t>La catequesis tiene como finalidad conocer, amar y servir</a:t>
            </a:r>
          </a:p>
          <a:p>
            <a:pPr algn="l">
              <a:lnSpc>
                <a:spcPts val="5519"/>
              </a:lnSpc>
            </a:pPr>
            <a:r>
              <a:rPr lang="en-US" sz="4599">
                <a:solidFill>
                  <a:srgbClr val="221D1A"/>
                </a:solidFill>
                <a:latin typeface="Childling"/>
                <a:ea typeface="Childling"/>
                <a:cs typeface="Childling"/>
                <a:sym typeface="Childling"/>
              </a:rPr>
              <a:t> a Dios. Por ello, su contexto debe ser celebrativo, orante</a:t>
            </a:r>
          </a:p>
          <a:p>
            <a:pPr algn="l">
              <a:lnSpc>
                <a:spcPts val="5519"/>
              </a:lnSpc>
            </a:pPr>
            <a:r>
              <a:rPr lang="en-US" sz="4599">
                <a:solidFill>
                  <a:srgbClr val="221D1A"/>
                </a:solidFill>
                <a:latin typeface="Childling"/>
                <a:ea typeface="Childling"/>
                <a:cs typeface="Childling"/>
                <a:sym typeface="Childling"/>
              </a:rPr>
              <a:t> y mistagógico. No es solo transmisión de contenidos,</a:t>
            </a:r>
          </a:p>
          <a:p>
            <a:pPr algn="l">
              <a:lnSpc>
                <a:spcPts val="5519"/>
              </a:lnSpc>
            </a:pPr>
            <a:r>
              <a:rPr lang="en-US" sz="4599">
                <a:solidFill>
                  <a:srgbClr val="221D1A"/>
                </a:solidFill>
                <a:latin typeface="Childling"/>
                <a:ea typeface="Childling"/>
                <a:cs typeface="Childling"/>
                <a:sym typeface="Childling"/>
              </a:rPr>
              <a:t> sino experiencia de encuentro con el Señor</a:t>
            </a:r>
          </a:p>
          <a:p>
            <a:pPr algn="l">
              <a:lnSpc>
                <a:spcPts val="5519"/>
              </a:lnSpc>
            </a:pPr>
            <a:r>
              <a:rPr lang="en-US" sz="4599">
                <a:solidFill>
                  <a:srgbClr val="221D1A"/>
                </a:solidFill>
                <a:latin typeface="Childling"/>
                <a:ea typeface="Childling"/>
                <a:cs typeface="Childling"/>
                <a:sym typeface="Childling"/>
              </a:rPr>
              <a:t> que introduce progresivamente en su misterio, </a:t>
            </a:r>
          </a:p>
          <a:p>
            <a:pPr marL="0" lvl="0" indent="0" algn="l">
              <a:lnSpc>
                <a:spcPts val="5519"/>
              </a:lnSpc>
            </a:pPr>
            <a:r>
              <a:rPr lang="en-US" sz="4599">
                <a:solidFill>
                  <a:srgbClr val="221D1A"/>
                </a:solidFill>
                <a:latin typeface="Childling"/>
                <a:ea typeface="Childling"/>
                <a:cs typeface="Childling"/>
                <a:sym typeface="Childling"/>
              </a:rPr>
              <a:t>asumiendo un estilo catecumenal donde se articulan Palabra, liturgia, comunidad y vida.</a:t>
            </a:r>
          </a:p>
        </p:txBody>
      </p:sp>
      <p:grpSp>
        <p:nvGrpSpPr>
          <p:cNvPr id="3" name="Group 3"/>
          <p:cNvGrpSpPr>
            <a:grpSpLocks noChangeAspect="1"/>
          </p:cNvGrpSpPr>
          <p:nvPr/>
        </p:nvGrpSpPr>
        <p:grpSpPr>
          <a:xfrm>
            <a:off x="13633685" y="2161539"/>
            <a:ext cx="5963922" cy="5963922"/>
            <a:chOff x="0" y="0"/>
            <a:chExt cx="14840029" cy="14840029"/>
          </a:xfrm>
        </p:grpSpPr>
        <p:sp>
          <p:nvSpPr>
            <p:cNvPr id="4" name="Freeform 4"/>
            <p:cNvSpPr/>
            <p:nvPr/>
          </p:nvSpPr>
          <p:spPr>
            <a:xfrm>
              <a:off x="-33258" y="-75"/>
              <a:ext cx="14906544" cy="14840178"/>
            </a:xfrm>
            <a:custGeom>
              <a:avLst/>
              <a:gdLst/>
              <a:ahLst/>
              <a:cxnLst/>
              <a:rect l="l" t="t" r="r" b="b"/>
              <a:pathLst>
                <a:path w="14906544" h="14840178">
                  <a:moveTo>
                    <a:pt x="7453273" y="75"/>
                  </a:moveTo>
                  <a:cubicBezTo>
                    <a:pt x="4794451" y="-11816"/>
                    <a:pt x="2332496" y="1399825"/>
                    <a:pt x="999642" y="3700470"/>
                  </a:cubicBezTo>
                  <a:cubicBezTo>
                    <a:pt x="-333213" y="6001115"/>
                    <a:pt x="-333213" y="8839064"/>
                    <a:pt x="999642" y="11139709"/>
                  </a:cubicBezTo>
                  <a:cubicBezTo>
                    <a:pt x="2332496" y="13440354"/>
                    <a:pt x="4794451" y="14851995"/>
                    <a:pt x="7453273" y="14840104"/>
                  </a:cubicBezTo>
                  <a:cubicBezTo>
                    <a:pt x="10112093" y="14851995"/>
                    <a:pt x="12574049" y="13440354"/>
                    <a:pt x="13906904" y="11139709"/>
                  </a:cubicBezTo>
                  <a:cubicBezTo>
                    <a:pt x="15239758" y="8839064"/>
                    <a:pt x="15239758" y="6001115"/>
                    <a:pt x="13906904" y="3700470"/>
                  </a:cubicBezTo>
                  <a:cubicBezTo>
                    <a:pt x="12574049" y="1399825"/>
                    <a:pt x="10112093" y="-11816"/>
                    <a:pt x="7453273" y="75"/>
                  </a:cubicBezTo>
                  <a:close/>
                </a:path>
              </a:pathLst>
            </a:custGeom>
            <a:solidFill>
              <a:srgbClr val="94B143"/>
            </a:solidFill>
          </p:spPr>
        </p:sp>
        <p:sp>
          <p:nvSpPr>
            <p:cNvPr id="5" name="Freeform 5"/>
            <p:cNvSpPr/>
            <p:nvPr/>
          </p:nvSpPr>
          <p:spPr>
            <a:xfrm>
              <a:off x="168022" y="200309"/>
              <a:ext cx="14503985" cy="14439411"/>
            </a:xfrm>
            <a:custGeom>
              <a:avLst/>
              <a:gdLst/>
              <a:ahLst/>
              <a:cxnLst/>
              <a:rect l="l" t="t" r="r" b="b"/>
              <a:pathLst>
                <a:path w="14503985" h="14439411">
                  <a:moveTo>
                    <a:pt x="7251993" y="73"/>
                  </a:moveTo>
                  <a:cubicBezTo>
                    <a:pt x="4664974" y="-11497"/>
                    <a:pt x="2269506" y="1362022"/>
                    <a:pt x="972645" y="3600537"/>
                  </a:cubicBezTo>
                  <a:cubicBezTo>
                    <a:pt x="-324215" y="5839051"/>
                    <a:pt x="-324215" y="8600360"/>
                    <a:pt x="972645" y="10838875"/>
                  </a:cubicBezTo>
                  <a:cubicBezTo>
                    <a:pt x="2269506" y="13077389"/>
                    <a:pt x="4664974" y="14450908"/>
                    <a:pt x="7251993" y="14439338"/>
                  </a:cubicBezTo>
                  <a:cubicBezTo>
                    <a:pt x="9839011" y="14450908"/>
                    <a:pt x="12234479" y="13077389"/>
                    <a:pt x="13531340" y="10838875"/>
                  </a:cubicBezTo>
                  <a:cubicBezTo>
                    <a:pt x="14828201" y="8600360"/>
                    <a:pt x="14828201" y="5839051"/>
                    <a:pt x="13531340" y="3600537"/>
                  </a:cubicBezTo>
                  <a:cubicBezTo>
                    <a:pt x="12234479" y="1362022"/>
                    <a:pt x="9839011" y="-11497"/>
                    <a:pt x="7251993" y="73"/>
                  </a:cubicBezTo>
                  <a:close/>
                </a:path>
              </a:pathLst>
            </a:custGeom>
            <a:solidFill>
              <a:srgbClr val="FFFFFF"/>
            </a:solidFill>
          </p:spPr>
        </p:sp>
        <p:sp>
          <p:nvSpPr>
            <p:cNvPr id="6" name="Freeform 6"/>
            <p:cNvSpPr/>
            <p:nvPr/>
          </p:nvSpPr>
          <p:spPr>
            <a:xfrm>
              <a:off x="531276" y="561946"/>
              <a:ext cx="13777477" cy="13716137"/>
            </a:xfrm>
            <a:custGeom>
              <a:avLst/>
              <a:gdLst/>
              <a:ahLst/>
              <a:cxnLst/>
              <a:rect l="l" t="t" r="r" b="b"/>
              <a:pathLst>
                <a:path w="13777477" h="13716137">
                  <a:moveTo>
                    <a:pt x="6888739" y="68"/>
                  </a:moveTo>
                  <a:cubicBezTo>
                    <a:pt x="4431305" y="-10922"/>
                    <a:pt x="2155826" y="1293797"/>
                    <a:pt x="923925" y="3420184"/>
                  </a:cubicBezTo>
                  <a:cubicBezTo>
                    <a:pt x="-307975" y="5546571"/>
                    <a:pt x="-307975" y="8169565"/>
                    <a:pt x="923925" y="10295952"/>
                  </a:cubicBezTo>
                  <a:cubicBezTo>
                    <a:pt x="2155826" y="12422339"/>
                    <a:pt x="4431305" y="13727058"/>
                    <a:pt x="6888739" y="13716068"/>
                  </a:cubicBezTo>
                  <a:cubicBezTo>
                    <a:pt x="9346172" y="13727058"/>
                    <a:pt x="11621651" y="12422339"/>
                    <a:pt x="12853552" y="10295952"/>
                  </a:cubicBezTo>
                  <a:cubicBezTo>
                    <a:pt x="14085452" y="8169565"/>
                    <a:pt x="14085452" y="5546571"/>
                    <a:pt x="12853552" y="3420184"/>
                  </a:cubicBezTo>
                  <a:cubicBezTo>
                    <a:pt x="11621651" y="1293797"/>
                    <a:pt x="9346172" y="-10922"/>
                    <a:pt x="6888739" y="68"/>
                  </a:cubicBezTo>
                  <a:close/>
                </a:path>
              </a:pathLst>
            </a:custGeom>
            <a:blipFill>
              <a:blip r:embed="rId2"/>
              <a:stretch>
                <a:fillRect l="-24665" r="-24665"/>
              </a:stretch>
            </a:blipFill>
          </p:spPr>
        </p:sp>
      </p:grpSp>
      <p:sp>
        <p:nvSpPr>
          <p:cNvPr id="7" name="TextBox 7"/>
          <p:cNvSpPr txBox="1"/>
          <p:nvPr/>
        </p:nvSpPr>
        <p:spPr>
          <a:xfrm>
            <a:off x="1028700" y="8668385"/>
            <a:ext cx="9448658" cy="589915"/>
          </a:xfrm>
          <a:prstGeom prst="rect">
            <a:avLst/>
          </a:prstGeom>
        </p:spPr>
        <p:txBody>
          <a:bodyPr lIns="0" tIns="0" rIns="0" bIns="0" rtlCol="0" anchor="t">
            <a:spAutoFit/>
          </a:bodyPr>
          <a:lstStyle/>
          <a:p>
            <a:pPr marL="0" lvl="0" indent="0" algn="l">
              <a:lnSpc>
                <a:spcPts val="4759"/>
              </a:lnSpc>
            </a:pPr>
            <a:r>
              <a:rPr lang="en-US" sz="3399">
                <a:solidFill>
                  <a:srgbClr val="221D1A"/>
                </a:solidFill>
                <a:latin typeface="Gochi Hand"/>
                <a:ea typeface="Gochi Hand"/>
                <a:cs typeface="Gochi Hand"/>
                <a:sym typeface="Gochi Hand"/>
              </a:rPr>
              <a:t>Cf. Directorio para la Catequesis, 64; 79–85.</a:t>
            </a:r>
          </a:p>
        </p:txBody>
      </p:sp>
      <p:sp>
        <p:nvSpPr>
          <p:cNvPr id="8" name="TextBox 8"/>
          <p:cNvSpPr txBox="1"/>
          <p:nvPr/>
        </p:nvSpPr>
        <p:spPr>
          <a:xfrm>
            <a:off x="1028700" y="1256572"/>
            <a:ext cx="1104900" cy="580390"/>
          </a:xfrm>
          <a:prstGeom prst="rect">
            <a:avLst/>
          </a:prstGeom>
        </p:spPr>
        <p:txBody>
          <a:bodyPr wrap="square" lIns="0" tIns="0" rIns="0" bIns="0" rtlCol="0" anchor="t">
            <a:spAutoFit/>
          </a:bodyPr>
          <a:lstStyle/>
          <a:p>
            <a:pPr algn="ctr">
              <a:lnSpc>
                <a:spcPts val="4759"/>
              </a:lnSpc>
            </a:pPr>
            <a:r>
              <a:rPr lang="en-US" sz="3399" b="1" dirty="0">
                <a:solidFill>
                  <a:srgbClr val="221D1A"/>
                </a:solidFill>
                <a:latin typeface="Open Sans Bold"/>
                <a:ea typeface="Open Sans Bold"/>
                <a:cs typeface="Open Sans Bold"/>
                <a:sym typeface="Open Sans Bold"/>
              </a:rPr>
              <a:t>7.</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3E6"/>
        </a:solidFill>
        <a:effectLst/>
      </p:bgPr>
    </p:bg>
    <p:spTree>
      <p:nvGrpSpPr>
        <p:cNvPr id="1" name=""/>
        <p:cNvGrpSpPr/>
        <p:nvPr/>
      </p:nvGrpSpPr>
      <p:grpSpPr>
        <a:xfrm>
          <a:off x="0" y="0"/>
          <a:ext cx="0" cy="0"/>
          <a:chOff x="0" y="0"/>
          <a:chExt cx="0" cy="0"/>
        </a:xfrm>
      </p:grpSpPr>
      <p:grpSp>
        <p:nvGrpSpPr>
          <p:cNvPr id="2" name="Group 2"/>
          <p:cNvGrpSpPr/>
          <p:nvPr/>
        </p:nvGrpSpPr>
        <p:grpSpPr>
          <a:xfrm>
            <a:off x="1528762" y="1517614"/>
            <a:ext cx="6349603" cy="6360868"/>
            <a:chOff x="0" y="0"/>
            <a:chExt cx="6900558" cy="6912801"/>
          </a:xfrm>
        </p:grpSpPr>
        <p:sp>
          <p:nvSpPr>
            <p:cNvPr id="3" name="Freeform 3"/>
            <p:cNvSpPr/>
            <p:nvPr/>
          </p:nvSpPr>
          <p:spPr>
            <a:xfrm>
              <a:off x="0" y="0"/>
              <a:ext cx="6900559" cy="6908184"/>
            </a:xfrm>
            <a:custGeom>
              <a:avLst/>
              <a:gdLst/>
              <a:ahLst/>
              <a:cxnLst/>
              <a:rect l="l" t="t" r="r" b="b"/>
              <a:pathLst>
                <a:path w="6900559" h="6908184">
                  <a:moveTo>
                    <a:pt x="6879433" y="6352337"/>
                  </a:moveTo>
                  <a:cubicBezTo>
                    <a:pt x="6879433" y="6352337"/>
                    <a:pt x="6879571" y="6352337"/>
                    <a:pt x="6879571" y="6352159"/>
                  </a:cubicBezTo>
                  <a:cubicBezTo>
                    <a:pt x="6880399" y="6353051"/>
                    <a:pt x="6882056" y="6355012"/>
                    <a:pt x="6887718" y="6360897"/>
                  </a:cubicBezTo>
                  <a:cubicBezTo>
                    <a:pt x="6887717" y="6360897"/>
                    <a:pt x="6887579" y="6360719"/>
                    <a:pt x="6879433" y="6352337"/>
                  </a:cubicBezTo>
                  <a:close/>
                  <a:moveTo>
                    <a:pt x="6900559" y="5831818"/>
                  </a:moveTo>
                  <a:cubicBezTo>
                    <a:pt x="6868110" y="4270615"/>
                    <a:pt x="6892688" y="2628990"/>
                    <a:pt x="6892688" y="1126812"/>
                  </a:cubicBezTo>
                  <a:cubicBezTo>
                    <a:pt x="6887027" y="782830"/>
                    <a:pt x="6879709" y="326685"/>
                    <a:pt x="6893240" y="0"/>
                  </a:cubicBezTo>
                  <a:cubicBezTo>
                    <a:pt x="6790372" y="61521"/>
                    <a:pt x="6738041" y="24787"/>
                    <a:pt x="6625646" y="42619"/>
                  </a:cubicBezTo>
                  <a:cubicBezTo>
                    <a:pt x="6591818" y="76678"/>
                    <a:pt x="6543353" y="133741"/>
                    <a:pt x="6455397" y="141587"/>
                  </a:cubicBezTo>
                  <a:cubicBezTo>
                    <a:pt x="6475556" y="196688"/>
                    <a:pt x="6231297" y="166017"/>
                    <a:pt x="5995184" y="197937"/>
                  </a:cubicBezTo>
                  <a:cubicBezTo>
                    <a:pt x="5982758" y="232709"/>
                    <a:pt x="5910681" y="146758"/>
                    <a:pt x="5720411" y="143014"/>
                  </a:cubicBezTo>
                  <a:cubicBezTo>
                    <a:pt x="5718339" y="165839"/>
                    <a:pt x="5459444" y="215412"/>
                    <a:pt x="5272625" y="141765"/>
                  </a:cubicBezTo>
                  <a:cubicBezTo>
                    <a:pt x="5204277" y="226825"/>
                    <a:pt x="5138000" y="175468"/>
                    <a:pt x="5048940" y="170475"/>
                  </a:cubicBezTo>
                  <a:cubicBezTo>
                    <a:pt x="4921218" y="202930"/>
                    <a:pt x="4745031" y="174398"/>
                    <a:pt x="4583895" y="241625"/>
                  </a:cubicBezTo>
                  <a:cubicBezTo>
                    <a:pt x="4483513" y="187059"/>
                    <a:pt x="4275154" y="279429"/>
                    <a:pt x="4170353" y="276220"/>
                  </a:cubicBezTo>
                  <a:cubicBezTo>
                    <a:pt x="4121197" y="192052"/>
                    <a:pt x="3943216" y="494485"/>
                    <a:pt x="3784150" y="426366"/>
                  </a:cubicBezTo>
                  <a:cubicBezTo>
                    <a:pt x="3706827" y="499300"/>
                    <a:pt x="3647178" y="525691"/>
                    <a:pt x="3584905" y="485569"/>
                  </a:cubicBezTo>
                  <a:cubicBezTo>
                    <a:pt x="3470577" y="520698"/>
                    <a:pt x="3345893" y="511960"/>
                    <a:pt x="3218861" y="483964"/>
                  </a:cubicBezTo>
                  <a:cubicBezTo>
                    <a:pt x="3168463" y="491275"/>
                    <a:pt x="3112266" y="537104"/>
                    <a:pt x="3031490" y="505006"/>
                  </a:cubicBezTo>
                  <a:cubicBezTo>
                    <a:pt x="2922685" y="551548"/>
                    <a:pt x="2756440" y="616635"/>
                    <a:pt x="2579839" y="615922"/>
                  </a:cubicBezTo>
                  <a:cubicBezTo>
                    <a:pt x="2551119" y="655152"/>
                    <a:pt x="2503206" y="644096"/>
                    <a:pt x="2451151" y="687072"/>
                  </a:cubicBezTo>
                  <a:cubicBezTo>
                    <a:pt x="2448527" y="658184"/>
                    <a:pt x="2393849" y="669240"/>
                    <a:pt x="2372861" y="676194"/>
                  </a:cubicBezTo>
                  <a:cubicBezTo>
                    <a:pt x="2368028" y="658184"/>
                    <a:pt x="2345798" y="634289"/>
                    <a:pt x="2331576" y="671736"/>
                  </a:cubicBezTo>
                  <a:cubicBezTo>
                    <a:pt x="2290981" y="615208"/>
                    <a:pt x="2075304" y="745383"/>
                    <a:pt x="1761592" y="797453"/>
                  </a:cubicBezTo>
                  <a:cubicBezTo>
                    <a:pt x="1655825" y="815285"/>
                    <a:pt x="1576430" y="822596"/>
                    <a:pt x="1452161" y="832582"/>
                  </a:cubicBezTo>
                  <a:cubicBezTo>
                    <a:pt x="1375251" y="756795"/>
                    <a:pt x="1282187" y="853267"/>
                    <a:pt x="1201688" y="874131"/>
                  </a:cubicBezTo>
                  <a:cubicBezTo>
                    <a:pt x="1073828" y="789606"/>
                    <a:pt x="905512" y="969354"/>
                    <a:pt x="730982" y="886792"/>
                  </a:cubicBezTo>
                  <a:cubicBezTo>
                    <a:pt x="557281" y="973812"/>
                    <a:pt x="448752" y="914966"/>
                    <a:pt x="203941" y="932085"/>
                  </a:cubicBezTo>
                  <a:cubicBezTo>
                    <a:pt x="-95250" y="1027665"/>
                    <a:pt x="61168" y="303859"/>
                    <a:pt x="0" y="4563954"/>
                  </a:cubicBezTo>
                  <a:cubicBezTo>
                    <a:pt x="31067" y="4579289"/>
                    <a:pt x="-2159" y="5528137"/>
                    <a:pt x="18088" y="6685620"/>
                  </a:cubicBezTo>
                  <a:cubicBezTo>
                    <a:pt x="-4191" y="6716113"/>
                    <a:pt x="22783" y="6808483"/>
                    <a:pt x="93478" y="6772819"/>
                  </a:cubicBezTo>
                  <a:cubicBezTo>
                    <a:pt x="118609" y="6812585"/>
                    <a:pt x="144981" y="6825067"/>
                    <a:pt x="214849" y="6845217"/>
                  </a:cubicBezTo>
                  <a:cubicBezTo>
                    <a:pt x="259309" y="6888193"/>
                    <a:pt x="383993" y="6786015"/>
                    <a:pt x="482995" y="6866081"/>
                  </a:cubicBezTo>
                  <a:cubicBezTo>
                    <a:pt x="515443" y="6824711"/>
                    <a:pt x="530355" y="6895147"/>
                    <a:pt x="563356" y="6870895"/>
                  </a:cubicBezTo>
                  <a:cubicBezTo>
                    <a:pt x="571779" y="6872679"/>
                    <a:pt x="623558" y="6797249"/>
                    <a:pt x="636537" y="6856451"/>
                  </a:cubicBezTo>
                  <a:cubicBezTo>
                    <a:pt x="720350" y="6943916"/>
                    <a:pt x="875273" y="6884805"/>
                    <a:pt x="977036" y="6857700"/>
                  </a:cubicBezTo>
                  <a:cubicBezTo>
                    <a:pt x="1078109" y="6898179"/>
                    <a:pt x="1134997" y="6938582"/>
                    <a:pt x="1382155" y="6875176"/>
                  </a:cubicBezTo>
                  <a:cubicBezTo>
                    <a:pt x="1524789" y="6940360"/>
                    <a:pt x="1616197" y="6839333"/>
                    <a:pt x="1743642" y="6765507"/>
                  </a:cubicBezTo>
                  <a:cubicBezTo>
                    <a:pt x="1839053" y="6853063"/>
                    <a:pt x="1970227" y="6806878"/>
                    <a:pt x="2203992" y="6827742"/>
                  </a:cubicBezTo>
                  <a:cubicBezTo>
                    <a:pt x="2274135" y="6830773"/>
                    <a:pt x="2352011" y="6951790"/>
                    <a:pt x="2439552" y="6838263"/>
                  </a:cubicBezTo>
                  <a:cubicBezTo>
                    <a:pt x="2494093" y="6908878"/>
                    <a:pt x="2629685" y="6814011"/>
                    <a:pt x="2823822" y="6858235"/>
                  </a:cubicBezTo>
                  <a:cubicBezTo>
                    <a:pt x="2946297" y="6721641"/>
                    <a:pt x="3078161" y="6860553"/>
                    <a:pt x="3230598" y="6751777"/>
                  </a:cubicBezTo>
                  <a:cubicBezTo>
                    <a:pt x="3296737" y="6764260"/>
                    <a:pt x="3356249" y="6638900"/>
                    <a:pt x="3444756" y="6652630"/>
                  </a:cubicBezTo>
                  <a:cubicBezTo>
                    <a:pt x="3560051" y="6638365"/>
                    <a:pt x="3686530" y="6574526"/>
                    <a:pt x="3838415" y="6609120"/>
                  </a:cubicBezTo>
                  <a:cubicBezTo>
                    <a:pt x="3959923" y="6565254"/>
                    <a:pt x="4151712" y="6520673"/>
                    <a:pt x="4318510" y="6621425"/>
                  </a:cubicBezTo>
                  <a:cubicBezTo>
                    <a:pt x="4313263" y="6567215"/>
                    <a:pt x="4502153" y="6584155"/>
                    <a:pt x="4635674" y="6547421"/>
                  </a:cubicBezTo>
                  <a:cubicBezTo>
                    <a:pt x="4625042" y="6503376"/>
                    <a:pt x="4716035" y="6559903"/>
                    <a:pt x="4753454" y="6522278"/>
                  </a:cubicBezTo>
                  <a:cubicBezTo>
                    <a:pt x="4784384" y="6469851"/>
                    <a:pt x="4828292" y="6499453"/>
                    <a:pt x="4872063" y="6482690"/>
                  </a:cubicBezTo>
                  <a:cubicBezTo>
                    <a:pt x="4871648" y="6441320"/>
                    <a:pt x="4893050" y="6509438"/>
                    <a:pt x="4938892" y="6464858"/>
                  </a:cubicBezTo>
                  <a:cubicBezTo>
                    <a:pt x="4936268" y="6472526"/>
                    <a:pt x="4986391" y="6388358"/>
                    <a:pt x="5011521" y="6416176"/>
                  </a:cubicBezTo>
                  <a:cubicBezTo>
                    <a:pt x="5112041" y="6447382"/>
                    <a:pt x="5193093" y="6444351"/>
                    <a:pt x="5330065" y="6371418"/>
                  </a:cubicBezTo>
                  <a:cubicBezTo>
                    <a:pt x="5429619" y="6449879"/>
                    <a:pt x="5601111" y="6353764"/>
                    <a:pt x="5703841" y="6323271"/>
                  </a:cubicBezTo>
                  <a:cubicBezTo>
                    <a:pt x="5708536" y="6246593"/>
                    <a:pt x="6072094" y="6265495"/>
                    <a:pt x="6357776" y="6389606"/>
                  </a:cubicBezTo>
                  <a:cubicBezTo>
                    <a:pt x="6461748" y="6400484"/>
                    <a:pt x="6523469" y="6343957"/>
                    <a:pt x="6627303" y="6397096"/>
                  </a:cubicBezTo>
                  <a:cubicBezTo>
                    <a:pt x="6682948" y="6345026"/>
                    <a:pt x="6763171" y="6359114"/>
                    <a:pt x="6866868" y="6352159"/>
                  </a:cubicBezTo>
                  <a:cubicBezTo>
                    <a:pt x="6871838" y="6354834"/>
                    <a:pt x="6875842" y="6354834"/>
                    <a:pt x="6879294" y="6352337"/>
                  </a:cubicBezTo>
                  <a:cubicBezTo>
                    <a:pt x="6878742" y="6351803"/>
                    <a:pt x="6878327" y="6351446"/>
                    <a:pt x="6877776" y="6350733"/>
                  </a:cubicBezTo>
                  <a:cubicBezTo>
                    <a:pt x="6878742" y="6351446"/>
                    <a:pt x="6878880" y="6351446"/>
                    <a:pt x="6879433" y="6352159"/>
                  </a:cubicBezTo>
                  <a:cubicBezTo>
                    <a:pt x="6913385" y="6325767"/>
                    <a:pt x="6873909" y="6038314"/>
                    <a:pt x="6900559" y="5831818"/>
                  </a:cubicBezTo>
                  <a:close/>
                </a:path>
              </a:pathLst>
            </a:custGeom>
            <a:blipFill>
              <a:blip r:embed="rId2"/>
              <a:stretch>
                <a:fillRect t="-26989" b="-26983"/>
              </a:stretch>
            </a:blipFill>
          </p:spPr>
        </p:sp>
      </p:grpSp>
      <p:sp>
        <p:nvSpPr>
          <p:cNvPr id="4" name="TextBox 4"/>
          <p:cNvSpPr txBox="1"/>
          <p:nvPr/>
        </p:nvSpPr>
        <p:spPr>
          <a:xfrm>
            <a:off x="8498759" y="1690016"/>
            <a:ext cx="9239598" cy="6278245"/>
          </a:xfrm>
          <a:prstGeom prst="rect">
            <a:avLst/>
          </a:prstGeom>
        </p:spPr>
        <p:txBody>
          <a:bodyPr lIns="0" tIns="0" rIns="0" bIns="0" rtlCol="0" anchor="t">
            <a:spAutoFit/>
          </a:bodyPr>
          <a:lstStyle/>
          <a:p>
            <a:pPr algn="ctr">
              <a:lnSpc>
                <a:spcPts val="5405"/>
              </a:lnSpc>
            </a:pPr>
            <a:r>
              <a:rPr lang="en-US" sz="4700">
                <a:solidFill>
                  <a:srgbClr val="723347"/>
                </a:solidFill>
                <a:latin typeface="Childling"/>
                <a:ea typeface="Childling"/>
                <a:cs typeface="Childling"/>
                <a:sym typeface="Childling"/>
              </a:rPr>
              <a:t>Los catequistas son testigos</a:t>
            </a:r>
          </a:p>
          <a:p>
            <a:pPr algn="ctr">
              <a:lnSpc>
                <a:spcPts val="5405"/>
              </a:lnSpc>
            </a:pPr>
            <a:r>
              <a:rPr lang="en-US" sz="4700">
                <a:solidFill>
                  <a:srgbClr val="723347"/>
                </a:solidFill>
                <a:latin typeface="Childling"/>
                <a:ea typeface="Childling"/>
                <a:cs typeface="Childling"/>
                <a:sym typeface="Childling"/>
              </a:rPr>
              <a:t> en camino de fe</a:t>
            </a:r>
          </a:p>
          <a:p>
            <a:pPr marL="0" lvl="0" indent="0" algn="ctr">
              <a:lnSpc>
                <a:spcPts val="5405"/>
              </a:lnSpc>
            </a:pPr>
            <a:r>
              <a:rPr lang="en-US" sz="4700">
                <a:solidFill>
                  <a:srgbClr val="221D1A"/>
                </a:solidFill>
                <a:latin typeface="Childling"/>
                <a:ea typeface="Childling"/>
                <a:cs typeface="Childling"/>
                <a:sym typeface="Childling"/>
              </a:rPr>
              <a:t>Todos los bautizados participan de la misión catequística. Los catequistas no son meros transmisores, sino testigos de la fe. Están llamados a vivir en amistad con Dios para comunicarla a los demás. Su formación debe ser integral: doctrinal, espiritual y encarnada en la cultura.</a:t>
            </a:r>
          </a:p>
        </p:txBody>
      </p:sp>
      <p:sp>
        <p:nvSpPr>
          <p:cNvPr id="5" name="TextBox 5"/>
          <p:cNvSpPr txBox="1"/>
          <p:nvPr/>
        </p:nvSpPr>
        <p:spPr>
          <a:xfrm>
            <a:off x="5840094" y="8297198"/>
            <a:ext cx="12447906" cy="589915"/>
          </a:xfrm>
          <a:prstGeom prst="rect">
            <a:avLst/>
          </a:prstGeom>
        </p:spPr>
        <p:txBody>
          <a:bodyPr lIns="0" tIns="0" rIns="0" bIns="0" rtlCol="0" anchor="t">
            <a:spAutoFit/>
          </a:bodyPr>
          <a:lstStyle/>
          <a:p>
            <a:pPr marL="0" lvl="0" indent="0" algn="ctr">
              <a:lnSpc>
                <a:spcPts val="4759"/>
              </a:lnSpc>
            </a:pPr>
            <a:r>
              <a:rPr lang="en-US" sz="3399">
                <a:solidFill>
                  <a:srgbClr val="221D1A"/>
                </a:solidFill>
                <a:latin typeface="Gochi Hand"/>
                <a:ea typeface="Gochi Hand"/>
                <a:cs typeface="Gochi Hand"/>
                <a:sym typeface="Gochi Hand"/>
              </a:rPr>
              <a:t>Cf. Directorio para la Catequesis, 110–111; Aparecida, 281.</a:t>
            </a:r>
          </a:p>
        </p:txBody>
      </p:sp>
      <p:sp>
        <p:nvSpPr>
          <p:cNvPr id="6" name="TextBox 6"/>
          <p:cNvSpPr txBox="1"/>
          <p:nvPr/>
        </p:nvSpPr>
        <p:spPr>
          <a:xfrm>
            <a:off x="1528762" y="1450939"/>
            <a:ext cx="757238" cy="563880"/>
          </a:xfrm>
          <a:prstGeom prst="rect">
            <a:avLst/>
          </a:prstGeom>
        </p:spPr>
        <p:txBody>
          <a:bodyPr wrap="square" lIns="0" tIns="0" rIns="0" bIns="0" rtlCol="0" anchor="t">
            <a:spAutoFit/>
          </a:bodyPr>
          <a:lstStyle/>
          <a:p>
            <a:pPr algn="ctr">
              <a:lnSpc>
                <a:spcPts val="4620"/>
              </a:lnSpc>
            </a:pPr>
            <a:r>
              <a:rPr lang="en-US" sz="3300" b="1" dirty="0">
                <a:solidFill>
                  <a:srgbClr val="000000"/>
                </a:solidFill>
                <a:latin typeface="Open Sans Bold"/>
                <a:ea typeface="Open Sans Bold"/>
                <a:cs typeface="Open Sans Bold"/>
                <a:sym typeface="Open Sans Bold"/>
              </a:rPr>
              <a:t>8.</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916</Words>
  <Application>Microsoft Office PowerPoint</Application>
  <PresentationFormat>Personalizado</PresentationFormat>
  <Paragraphs>57</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Gochi Hand</vt:lpstr>
      <vt:lpstr>Open Sans Bold</vt:lpstr>
      <vt:lpstr>Sweet Apricot</vt:lpstr>
      <vt:lpstr>Childling</vt:lpstr>
      <vt:lpstr>Arial</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Catequesis</dc:title>
  <dc:creator>secretaria</dc:creator>
  <cp:lastModifiedBy>secretaria</cp:lastModifiedBy>
  <cp:revision>3</cp:revision>
  <dcterms:created xsi:type="dcterms:W3CDTF">2006-08-16T00:00:00Z</dcterms:created>
  <dcterms:modified xsi:type="dcterms:W3CDTF">2026-04-10T14:05:05Z</dcterms:modified>
  <dc:identifier>DAHGaAWiOIY</dc:identifier>
</cp:coreProperties>
</file>